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95" r:id="rId2"/>
    <p:sldId id="549" r:id="rId3"/>
    <p:sldId id="468" r:id="rId4"/>
    <p:sldId id="469" r:id="rId5"/>
    <p:sldId id="470" r:id="rId6"/>
    <p:sldId id="471" r:id="rId7"/>
    <p:sldId id="472" r:id="rId8"/>
    <p:sldId id="526" r:id="rId9"/>
    <p:sldId id="473" r:id="rId10"/>
    <p:sldId id="474" r:id="rId11"/>
    <p:sldId id="47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381" r:id="rId32"/>
    <p:sldId id="54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00"/>
    <a:srgbClr val="093EE7"/>
    <a:srgbClr val="FF3300"/>
    <a:srgbClr val="FFFFFF"/>
    <a:srgbClr val="CBC8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6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E899-1BB6-42C4-BAC2-095C45273EEE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3B02-BFEB-4600-A9FC-0F3837C9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4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3B02-BFEB-4600-A9FC-0F3837C9128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3B02-BFEB-4600-A9FC-0F3837C912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2" name="Rectangle 1"/>
            <p:cNvSpPr/>
            <p:nvPr/>
          </p:nvSpPr>
          <p:spPr>
            <a:xfrm>
              <a:off x="702397" y="373559"/>
              <a:ext cx="7679603" cy="76944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MEDICAL LASER SYSTEMS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" y="152400"/>
              <a:ext cx="8839200" cy="6553200"/>
            </a:xfrm>
            <a:prstGeom prst="rect">
              <a:avLst/>
            </a:prstGeom>
            <a:noFill/>
            <a:ln w="88900" cmpd="tri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l" rtl="1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1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1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1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1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 dirty="0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1295400"/>
              <a:ext cx="2286000" cy="419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00" y="1295400"/>
              <a:ext cx="2374900" cy="426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6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1447800"/>
              <a:ext cx="2895600" cy="3505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مربع نص 4"/>
            <p:cNvSpPr txBox="1">
              <a:spLocks noChangeArrowheads="1"/>
            </p:cNvSpPr>
            <p:nvPr/>
          </p:nvSpPr>
          <p:spPr bwMode="auto">
            <a:xfrm>
              <a:off x="2470466" y="5629870"/>
              <a:ext cx="423513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Assist Prof. Dr. Lutfi Ghulam Awazli</a:t>
              </a:r>
            </a:p>
            <a:p>
              <a:pPr algn="ctr"/>
              <a:r>
                <a:rPr lang="en-US" b="1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Institute of laser for postgraduate studies</a:t>
              </a:r>
            </a:p>
            <a:p>
              <a:pPr algn="ctr"/>
              <a:r>
                <a:rPr lang="en-US" b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University of </a:t>
              </a:r>
              <a:r>
                <a:rPr lang="en-US" b="1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Baghdad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609600" y="609600"/>
            <a:ext cx="6324600" cy="539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Laser techniques:-</a:t>
            </a:r>
            <a:endParaRPr lang="en-US" sz="3200" b="1" i="1" u="sng" dirty="0">
              <a:solidFill>
                <a:srgbClr val="FF0000"/>
              </a:solidFill>
            </a:endParaRPr>
          </a:p>
          <a:p>
            <a:r>
              <a:rPr lang="en-US" b="1" dirty="0"/>
              <a:t>In general, there are two types of laser techniques, contact and non-contact.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3300"/>
                </a:solidFill>
              </a:rPr>
              <a:t>1- Contact technique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There is </a:t>
            </a:r>
            <a:r>
              <a:rPr lang="en-US" b="1" dirty="0">
                <a:solidFill>
                  <a:srgbClr val="0000FF"/>
                </a:solidFill>
              </a:rPr>
              <a:t>direct contact</a:t>
            </a:r>
            <a:r>
              <a:rPr lang="en-US" b="1" dirty="0"/>
              <a:t> between the fiber optic tip and the target tissue. </a:t>
            </a:r>
          </a:p>
          <a:p>
            <a:r>
              <a:rPr lang="en-US" b="1" dirty="0"/>
              <a:t>The tissue absorbs the radiant energy and becomes hot, resulting in the vaporization of the target cells. </a:t>
            </a:r>
            <a:r>
              <a:rPr lang="en-US" b="1" dirty="0" err="1"/>
              <a:t>e.g</a:t>
            </a:r>
            <a:r>
              <a:rPr lang="en-US" b="1" dirty="0"/>
              <a:t>: </a:t>
            </a:r>
            <a:r>
              <a:rPr lang="en-US" b="1" dirty="0" err="1">
                <a:solidFill>
                  <a:srgbClr val="0000FF"/>
                </a:solidFill>
              </a:rPr>
              <a:t>Nd:YAG</a:t>
            </a:r>
            <a:r>
              <a:rPr lang="en-US" b="1" dirty="0">
                <a:solidFill>
                  <a:srgbClr val="0000FF"/>
                </a:solidFill>
              </a:rPr>
              <a:t> laser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2-</a:t>
            </a:r>
            <a:r>
              <a:rPr lang="en-US" b="1" dirty="0"/>
              <a:t> </a:t>
            </a:r>
            <a:r>
              <a:rPr lang="en-US" b="1" dirty="0">
                <a:solidFill>
                  <a:srgbClr val="FF3300"/>
                </a:solidFill>
              </a:rPr>
              <a:t>Non-contact technique: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do not directly</a:t>
            </a:r>
            <a:r>
              <a:rPr lang="en-US" b="1" dirty="0"/>
              <a:t> touch the tissue. Instead, the laser light </a:t>
            </a:r>
            <a:r>
              <a:rPr lang="en-US" b="1" u="sng" dirty="0"/>
              <a:t>transfers</a:t>
            </a:r>
            <a:r>
              <a:rPr lang="en-US" b="1" dirty="0"/>
              <a:t> radiant energy to the tissue. Heat results when the tissue absorbs the radiant energy and the molecules in the tissue begin to move. </a:t>
            </a:r>
            <a:r>
              <a:rPr lang="en-US" sz="1600" b="1" dirty="0" err="1"/>
              <a:t>e.g</a:t>
            </a:r>
            <a:r>
              <a:rPr lang="en-US" sz="1600" b="1" dirty="0"/>
              <a:t>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CO2 laser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00200"/>
            <a:ext cx="1752600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38600"/>
            <a:ext cx="167640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609600" y="457200"/>
            <a:ext cx="617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LASER TECHNIQUE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مجموعة 19"/>
          <p:cNvGrpSpPr/>
          <p:nvPr/>
        </p:nvGrpSpPr>
        <p:grpSpPr>
          <a:xfrm>
            <a:off x="152400" y="228600"/>
            <a:ext cx="8763000" cy="6400800"/>
            <a:chOff x="152400" y="228600"/>
            <a:chExt cx="8763000" cy="6400800"/>
          </a:xfrm>
        </p:grpSpPr>
        <p:pic>
          <p:nvPicPr>
            <p:cNvPr id="1027" name="Picture 3" descr="C:\Users\Dr.Balsam\Desktop\lasertypes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"/>
              <a:ext cx="84582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52400" y="228600"/>
              <a:ext cx="8763000" cy="6400800"/>
            </a:xfrm>
            <a:prstGeom prst="rect">
              <a:avLst/>
            </a:prstGeom>
            <a:noFill/>
            <a:ln w="889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4648200" y="3276600"/>
              <a:ext cx="1524000" cy="381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Aharoni" pitchFamily="2" charset="-79"/>
                  <a:cs typeface="+mj-cs"/>
                </a:rPr>
                <a:t>Surface</a:t>
              </a:r>
              <a:endParaRPr lang="ar-IQ" sz="2400" dirty="0">
                <a:solidFill>
                  <a:schemeClr val="tx1"/>
                </a:solidFill>
                <a:latin typeface="Aharoni" pitchFamily="2" charset="-79"/>
                <a:cs typeface="+mj-cs"/>
              </a:endParaRPr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019800" y="5791200"/>
              <a:ext cx="1676400" cy="381000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Interstitial</a:t>
              </a:r>
              <a:endParaRPr lang="ar-IQ" sz="2400" b="1" dirty="0">
                <a:solidFill>
                  <a:schemeClr val="tx1"/>
                </a:solidFill>
                <a:latin typeface="Aharoni" pitchFamily="2" charset="-79"/>
                <a:cs typeface="+mj-cs"/>
              </a:endParaRPr>
            </a:p>
          </p:txBody>
        </p:sp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1371600"/>
              <a:ext cx="1533525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3600" y="1933576"/>
              <a:ext cx="1752600" cy="58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1524000"/>
              <a:ext cx="1664742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رابط كسهم مستقيم 11"/>
            <p:cNvCxnSpPr/>
            <p:nvPr/>
          </p:nvCxnSpPr>
          <p:spPr>
            <a:xfrm rot="5400000">
              <a:off x="4686300" y="20955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كسهم مستقيم 16"/>
            <p:cNvCxnSpPr/>
            <p:nvPr/>
          </p:nvCxnSpPr>
          <p:spPr>
            <a:xfrm>
              <a:off x="5105400" y="20574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03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304800" y="838200"/>
            <a:ext cx="6400800" cy="4985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Invented in 1964 by Chandra K. N. Patel at Bell Labs.</a:t>
            </a:r>
            <a:endParaRPr lang="en-US" b="1" u="sng" dirty="0"/>
          </a:p>
          <a:p>
            <a:pPr algn="l"/>
            <a:r>
              <a:rPr lang="en-US" b="1" u="sng" dirty="0">
                <a:solidFill>
                  <a:srgbClr val="FF3300"/>
                </a:solidFill>
              </a:rPr>
              <a:t>Specifications:-</a:t>
            </a:r>
          </a:p>
          <a:p>
            <a:pPr algn="l"/>
            <a:r>
              <a:rPr lang="en-US" b="1" dirty="0"/>
              <a:t>Type:</a:t>
            </a:r>
            <a:r>
              <a:rPr lang="en-US" dirty="0"/>
              <a:t> Gas laser</a:t>
            </a:r>
          </a:p>
          <a:p>
            <a:pPr algn="l"/>
            <a:r>
              <a:rPr lang="en-US" b="1" u="sng" dirty="0"/>
              <a:t>Wavelength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Far </a:t>
            </a:r>
            <a:r>
              <a:rPr lang="en-US" dirty="0"/>
              <a:t>infra-red </a:t>
            </a:r>
            <a:r>
              <a:rPr lang="en-US" b="1" dirty="0"/>
              <a:t>(10600 nm).</a:t>
            </a:r>
            <a:r>
              <a:rPr lang="en-US" dirty="0"/>
              <a:t> </a:t>
            </a:r>
          </a:p>
          <a:p>
            <a:pPr algn="l"/>
            <a:r>
              <a:rPr lang="en-US" b="1" u="sng" dirty="0"/>
              <a:t>Output</a:t>
            </a:r>
            <a:r>
              <a:rPr lang="en-US" b="1" dirty="0"/>
              <a:t>:</a:t>
            </a:r>
            <a:r>
              <a:rPr lang="en-US" dirty="0"/>
              <a:t> Generally available </a:t>
            </a:r>
            <a:r>
              <a:rPr lang="en-US" b="1" dirty="0"/>
              <a:t>as continuous wave</a:t>
            </a:r>
          </a:p>
          <a:p>
            <a:pPr algn="l"/>
            <a:r>
              <a:rPr lang="en-US" dirty="0"/>
              <a:t>(</a:t>
            </a:r>
            <a:r>
              <a:rPr lang="en-US" dirty="0" err="1"/>
              <a:t>s.t</a:t>
            </a:r>
            <a:r>
              <a:rPr lang="en-US" dirty="0"/>
              <a:t>  as pulsed mode) in </a:t>
            </a:r>
            <a:r>
              <a:rPr lang="en-US" b="1" dirty="0">
                <a:solidFill>
                  <a:srgbClr val="FF3300"/>
                </a:solidFill>
              </a:rPr>
              <a:t>noncontact</a:t>
            </a:r>
            <a:r>
              <a:rPr lang="en-US" dirty="0"/>
              <a:t> mode.</a:t>
            </a:r>
          </a:p>
          <a:p>
            <a:pPr algn="l"/>
            <a:r>
              <a:rPr lang="en-US" b="1" u="sng" dirty="0"/>
              <a:t>Delivery system</a:t>
            </a:r>
            <a:r>
              <a:rPr lang="en-US" b="1" dirty="0"/>
              <a:t>:</a:t>
            </a:r>
            <a:r>
              <a:rPr lang="en-US" dirty="0"/>
              <a:t> seven articulated arms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u="sng" dirty="0">
                <a:solidFill>
                  <a:srgbClr val="0000FF"/>
                </a:solidFill>
              </a:rPr>
              <a:t>Medical applications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algn="l"/>
            <a:r>
              <a:rPr lang="en-US" sz="2400" b="1" dirty="0"/>
              <a:t>- </a:t>
            </a:r>
            <a:r>
              <a:rPr lang="en-US" dirty="0"/>
              <a:t>it </a:t>
            </a:r>
            <a:r>
              <a:rPr lang="en-US" b="1" u="sng" dirty="0">
                <a:solidFill>
                  <a:srgbClr val="0000FF"/>
                </a:solidFill>
              </a:rPr>
              <a:t>cuts</a:t>
            </a:r>
            <a:r>
              <a:rPr lang="en-US" b="1" u="sng" dirty="0"/>
              <a:t> </a:t>
            </a:r>
            <a:r>
              <a:rPr lang="en-US" dirty="0"/>
              <a:t>and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0000FF"/>
                </a:solidFill>
              </a:rPr>
              <a:t>coagulates</a:t>
            </a:r>
            <a:r>
              <a:rPr lang="en-US" dirty="0"/>
              <a:t> the tissue at the same time. </a:t>
            </a:r>
          </a:p>
          <a:p>
            <a:pPr algn="l"/>
            <a:r>
              <a:rPr lang="en-US" dirty="0"/>
              <a:t>It is called ( A </a:t>
            </a:r>
            <a:r>
              <a:rPr lang="en-US" b="1" dirty="0"/>
              <a:t>laser scalpel</a:t>
            </a:r>
            <a:r>
              <a:rPr lang="en-US" dirty="0"/>
              <a:t> ) because it </a:t>
            </a:r>
            <a:r>
              <a:rPr lang="en-US" b="1" dirty="0"/>
              <a:t>cut</a:t>
            </a:r>
            <a:r>
              <a:rPr lang="en-US" dirty="0"/>
              <a:t> the tissue by the </a:t>
            </a:r>
            <a:r>
              <a:rPr lang="en-US" u="sng" dirty="0"/>
              <a:t>high energy of laser light</a:t>
            </a:r>
            <a:r>
              <a:rPr lang="en-US" dirty="0"/>
              <a:t> with very little or no effects on surrounding tissue.</a:t>
            </a:r>
          </a:p>
          <a:p>
            <a:pPr algn="l"/>
            <a:endParaRPr lang="en-US" dirty="0"/>
          </a:p>
          <a:p>
            <a:pPr algn="l"/>
            <a:r>
              <a:rPr lang="en-US" sz="2400" b="1" dirty="0"/>
              <a:t>- </a:t>
            </a:r>
            <a:r>
              <a:rPr lang="en-US" dirty="0"/>
              <a:t>A laser beam also  </a:t>
            </a:r>
            <a:r>
              <a:rPr lang="en-US" b="1" dirty="0">
                <a:solidFill>
                  <a:srgbClr val="0000FF"/>
                </a:solidFill>
              </a:rPr>
              <a:t>ablates</a:t>
            </a:r>
            <a:r>
              <a:rPr lang="en-US" dirty="0"/>
              <a:t> or </a:t>
            </a:r>
            <a:r>
              <a:rPr lang="en-US" b="1" dirty="0">
                <a:solidFill>
                  <a:srgbClr val="0000FF"/>
                </a:solidFill>
              </a:rPr>
              <a:t>vaporizes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the soft tissue with </a:t>
            </a:r>
            <a:r>
              <a:rPr lang="en-US" u="sng" dirty="0"/>
              <a:t>high water content</a:t>
            </a:r>
            <a:r>
              <a:rPr lang="en-US" dirty="0"/>
              <a:t>. It ablate thin layers, one after the other, with no damage to underlying structures.</a:t>
            </a:r>
            <a:r>
              <a:rPr lang="en-US" sz="1600" dirty="0"/>
              <a:t> 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472" y="332656"/>
            <a:ext cx="2286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6781800" y="5791200"/>
            <a:ext cx="167863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CO2 LASER</a:t>
            </a: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1547664" y="241484"/>
            <a:ext cx="4740400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Carbon-dioxide(CO2) laser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7504" y="116632"/>
            <a:ext cx="8856984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0872"/>
            <a:ext cx="2743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09600" y="609600"/>
          <a:ext cx="3962400" cy="4267200"/>
        </p:xfrm>
        <a:graphic>
          <a:graphicData uri="http://schemas.openxmlformats.org/presentationml/2006/ole">
            <p:oleObj spid="_x0000_s1026" name="Photo Editor Photo" r:id="rId4" imgW="1438095" imgH="1181265" progId="">
              <p:embed/>
            </p:oleObj>
          </a:graphicData>
        </a:graphic>
      </p:graphicFrame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19800" y="5943600"/>
            <a:ext cx="274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CO2 LASER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73063" y="454968"/>
            <a:ext cx="40572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</a:rPr>
              <a:t>CO2 laser microscopic surgery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64232"/>
            <a:ext cx="2209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04800" y="4384972"/>
            <a:ext cx="63246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Ultra pulse CO2 laser microsurgery system is made up of:-</a:t>
            </a:r>
          </a:p>
          <a:p>
            <a:pPr algn="l"/>
            <a:r>
              <a:rPr lang="en-US"/>
              <a:t>Super pulse CO2 laser instrument, </a:t>
            </a:r>
          </a:p>
          <a:p>
            <a:pPr algn="l"/>
            <a:r>
              <a:rPr lang="en-US"/>
              <a:t>Binocular operating </a:t>
            </a:r>
            <a:r>
              <a:rPr lang="en-US" b="1"/>
              <a:t>microscope</a:t>
            </a:r>
            <a:r>
              <a:rPr lang="en-US"/>
              <a:t> and Micromanipulator.</a:t>
            </a:r>
            <a:r>
              <a:rPr lang="en-US" sz="1600"/>
              <a:t> 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457200" y="1385371"/>
            <a:ext cx="5791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/>
              <a:t>Can be used in </a:t>
            </a:r>
            <a:r>
              <a:rPr lang="en-US" b="1" dirty="0"/>
              <a:t>delicate surgery:</a:t>
            </a:r>
            <a:endParaRPr lang="ar-SA" dirty="0"/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533400" y="1897300"/>
            <a:ext cx="5181600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/>
              <a:t>- Neurosurgery, </a:t>
            </a:r>
          </a:p>
          <a:p>
            <a:pPr algn="l"/>
            <a:r>
              <a:rPr lang="en-US" dirty="0"/>
              <a:t>- E.N.T,  </a:t>
            </a:r>
          </a:p>
          <a:p>
            <a:pPr algn="l"/>
            <a:r>
              <a:rPr lang="en-US" dirty="0"/>
              <a:t>- Ophthalmology ,</a:t>
            </a:r>
          </a:p>
          <a:p>
            <a:pPr algn="l"/>
            <a:r>
              <a:rPr lang="en-US" dirty="0"/>
              <a:t>- Gynecology, </a:t>
            </a:r>
          </a:p>
          <a:p>
            <a:pPr algn="l"/>
            <a:r>
              <a:rPr lang="en-US" dirty="0"/>
              <a:t>- Vascular surgery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/>
              <a:t>……………..</a:t>
            </a: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86200"/>
            <a:ext cx="2209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مجموعة 9"/>
          <p:cNvGrpSpPr/>
          <p:nvPr/>
        </p:nvGrpSpPr>
        <p:grpSpPr>
          <a:xfrm>
            <a:off x="533400" y="381000"/>
            <a:ext cx="8229600" cy="6081713"/>
            <a:chOff x="533400" y="381000"/>
            <a:chExt cx="8229600" cy="6081713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533400" y="381000"/>
            <a:ext cx="4368800" cy="5943600"/>
          </p:xfrm>
          <a:graphic>
            <a:graphicData uri="http://schemas.openxmlformats.org/presentationml/2006/ole">
              <p:oleObj spid="_x0000_s2050" name="Photo Editor Photo" r:id="rId3" imgW="2142857" imgH="2542857" progId="">
                <p:embed/>
              </p:oleObj>
            </a:graphicData>
          </a:graphic>
        </p:graphicFrame>
        <p:pic>
          <p:nvPicPr>
            <p:cNvPr id="307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533400"/>
              <a:ext cx="27432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76" name="Text Box 6"/>
            <p:cNvSpPr txBox="1">
              <a:spLocks noChangeArrowheads="1"/>
            </p:cNvSpPr>
            <p:nvPr/>
          </p:nvSpPr>
          <p:spPr bwMode="auto">
            <a:xfrm>
              <a:off x="6019800" y="5943600"/>
              <a:ext cx="27432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CO2 LASER</a:t>
              </a:r>
            </a:p>
          </p:txBody>
        </p:sp>
        <p:grpSp>
          <p:nvGrpSpPr>
            <p:cNvPr id="9" name="مجموعة 8"/>
            <p:cNvGrpSpPr/>
            <p:nvPr/>
          </p:nvGrpSpPr>
          <p:grpSpPr>
            <a:xfrm>
              <a:off x="838200" y="967232"/>
              <a:ext cx="1676400" cy="632968"/>
              <a:chOff x="838200" y="967232"/>
              <a:chExt cx="1676400" cy="632968"/>
            </a:xfrm>
          </p:grpSpPr>
          <p:sp>
            <p:nvSpPr>
              <p:cNvPr id="6" name="مستطيل 5"/>
              <p:cNvSpPr/>
              <p:nvPr/>
            </p:nvSpPr>
            <p:spPr>
              <a:xfrm>
                <a:off x="990600" y="1371600"/>
                <a:ext cx="1524000" cy="228600"/>
              </a:xfrm>
              <a:prstGeom prst="rect">
                <a:avLst/>
              </a:prstGeom>
              <a:solidFill>
                <a:schemeClr val="bg1">
                  <a:lumMod val="75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38200" y="1277470"/>
                <a:ext cx="1371600" cy="322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38200" y="967232"/>
                <a:ext cx="1447800" cy="328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04800" y="304800"/>
          <a:ext cx="4597400" cy="5832475"/>
        </p:xfrm>
        <a:graphic>
          <a:graphicData uri="http://schemas.openxmlformats.org/presentationml/2006/ole">
            <p:oleObj spid="_x0000_s3074" name="Photo Editor Photo" r:id="rId3" imgW="2295238" imgH="2809524" progId="">
              <p:embed/>
            </p:oleObj>
          </a:graphicData>
        </a:graphic>
      </p:graphicFrame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743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019800" y="5943600"/>
            <a:ext cx="274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CO2 LASER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50825" y="457200"/>
          <a:ext cx="4367213" cy="5995988"/>
        </p:xfrm>
        <a:graphic>
          <a:graphicData uri="http://schemas.openxmlformats.org/presentationml/2006/ole">
            <p:oleObj spid="_x0000_s4098" name="Photo Editor Photo" r:id="rId3" imgW="1895238" imgH="2457143" progId="">
              <p:embed/>
            </p:oleObj>
          </a:graphicData>
        </a:graphic>
      </p:graphicFrame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743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019800" y="5943600"/>
            <a:ext cx="274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CO2 LASER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4800" y="304800"/>
          <a:ext cx="5257800" cy="5832475"/>
        </p:xfrm>
        <a:graphic>
          <a:graphicData uri="http://schemas.openxmlformats.org/presentationml/2006/ole">
            <p:oleObj spid="_x0000_s5122" name="Photo Editor Photo" r:id="rId3" imgW="1886213" imgH="2390476" progId="">
              <p:embed/>
            </p:oleObj>
          </a:graphicData>
        </a:graphic>
      </p:graphicFrame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743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019800" y="5943600"/>
            <a:ext cx="2743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CO2 LASER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61864"/>
            <a:ext cx="23749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81000" y="3823880"/>
            <a:ext cx="45720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u="sng" dirty="0">
                <a:solidFill>
                  <a:srgbClr val="0000FF"/>
                </a:solidFill>
              </a:rPr>
              <a:t>Medical applications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en-US" dirty="0"/>
          </a:p>
          <a:p>
            <a:pPr algn="l"/>
            <a:r>
              <a:rPr lang="en-US" dirty="0"/>
              <a:t>It is used in surgery for: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Hoemeostasis</a:t>
            </a:r>
            <a:endParaRPr lang="en-US" dirty="0"/>
          </a:p>
          <a:p>
            <a:pPr algn="l"/>
            <a:r>
              <a:rPr lang="en-US" dirty="0"/>
              <a:t>• Tumor ablation</a:t>
            </a:r>
          </a:p>
          <a:p>
            <a:pPr algn="l"/>
            <a:r>
              <a:rPr lang="en-US" dirty="0"/>
              <a:t>• Vaporization of pathologic tissue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6629400" y="5847655"/>
            <a:ext cx="18523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Nd:YAG Laser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1265439" y="365755"/>
            <a:ext cx="6327373" cy="830997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Nd:YAG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</a:t>
            </a:r>
            <a:endParaRPr lang="en-US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u="sng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eo</a:t>
            </a:r>
            <a:r>
              <a:rPr lang="en-US" sz="2400" b="1" u="sng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ymium :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ttrium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luminum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arnet 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laser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228600" y="1397675"/>
            <a:ext cx="6781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Invented in </a:t>
            </a:r>
            <a:r>
              <a:rPr lang="en-US" b="1" dirty="0"/>
              <a:t>1961</a:t>
            </a:r>
            <a:r>
              <a:rPr lang="en-US" dirty="0"/>
              <a:t> by </a:t>
            </a:r>
            <a:r>
              <a:rPr lang="en-US" dirty="0">
                <a:solidFill>
                  <a:srgbClr val="0D0D0D"/>
                </a:solidFill>
              </a:rPr>
              <a:t>Leo F. Johnson at Bell Labs</a:t>
            </a:r>
            <a:endParaRPr lang="en-US" b="1" u="sng" dirty="0"/>
          </a:p>
          <a:p>
            <a:pPr algn="l"/>
            <a:r>
              <a:rPr lang="en-US" b="1" u="sng" dirty="0">
                <a:solidFill>
                  <a:srgbClr val="FF3300"/>
                </a:solidFill>
              </a:rPr>
              <a:t>Specifications:-</a:t>
            </a:r>
            <a:endParaRPr lang="en-US" dirty="0">
              <a:solidFill>
                <a:srgbClr val="FF3300"/>
              </a:solidFill>
            </a:endParaRPr>
          </a:p>
          <a:p>
            <a:pPr algn="l"/>
            <a:r>
              <a:rPr lang="en-US" b="1" dirty="0"/>
              <a:t>Type:</a:t>
            </a:r>
            <a:r>
              <a:rPr lang="en-US" dirty="0"/>
              <a:t> A solid state laser. </a:t>
            </a:r>
          </a:p>
          <a:p>
            <a:pPr algn="l"/>
            <a:r>
              <a:rPr lang="en-US" b="1" dirty="0"/>
              <a:t>wavelength :</a:t>
            </a:r>
            <a:r>
              <a:rPr lang="en-US" dirty="0"/>
              <a:t>1064 nm </a:t>
            </a:r>
            <a:r>
              <a:rPr lang="en-US" dirty="0" smtClean="0"/>
              <a:t>(Near infra-red</a:t>
            </a:r>
            <a:r>
              <a:rPr lang="en-US" dirty="0"/>
              <a:t>). </a:t>
            </a:r>
          </a:p>
          <a:p>
            <a:pPr algn="l"/>
            <a:r>
              <a:rPr lang="en-US" b="1" u="sng" dirty="0"/>
              <a:t>Output</a:t>
            </a:r>
            <a:r>
              <a:rPr lang="en-US" b="1" dirty="0"/>
              <a:t>:</a:t>
            </a:r>
            <a:r>
              <a:rPr lang="en-US" dirty="0"/>
              <a:t> Available as CW or pulsed in </a:t>
            </a:r>
            <a:r>
              <a:rPr lang="en-US" b="1" u="sng" dirty="0">
                <a:solidFill>
                  <a:srgbClr val="FF3300"/>
                </a:solidFill>
              </a:rPr>
              <a:t>contact mode</a:t>
            </a:r>
          </a:p>
          <a:p>
            <a:pPr algn="l"/>
            <a:r>
              <a:rPr lang="en-US" b="1" dirty="0" smtClean="0"/>
              <a:t>Delivery </a:t>
            </a:r>
            <a:r>
              <a:rPr lang="en-US" b="1" dirty="0"/>
              <a:t>system:</a:t>
            </a:r>
            <a:r>
              <a:rPr lang="en-US" dirty="0"/>
              <a:t> </a:t>
            </a:r>
            <a:r>
              <a:rPr lang="en-US" b="1" dirty="0">
                <a:solidFill>
                  <a:srgbClr val="FF3300"/>
                </a:solidFill>
              </a:rPr>
              <a:t>Fiber optic</a:t>
            </a:r>
          </a:p>
          <a:p>
            <a:pPr algn="l"/>
            <a:endParaRPr lang="en-US" dirty="0"/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 rot="10829008" flipV="1">
            <a:off x="152400" y="5626558"/>
            <a:ext cx="60213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1" dirty="0"/>
              <a:t>- </a:t>
            </a:r>
            <a:r>
              <a:rPr lang="en-US" dirty="0"/>
              <a:t>It is used in </a:t>
            </a:r>
            <a:r>
              <a:rPr lang="en-US" b="1" dirty="0"/>
              <a:t>open </a:t>
            </a:r>
            <a:r>
              <a:rPr lang="en-US" dirty="0"/>
              <a:t>and </a:t>
            </a:r>
            <a:r>
              <a:rPr lang="en-US" b="1" dirty="0"/>
              <a:t>endoscopic</a:t>
            </a:r>
            <a:r>
              <a:rPr lang="en-US" dirty="0"/>
              <a:t> surgery</a:t>
            </a:r>
          </a:p>
        </p:txBody>
      </p:sp>
      <p:pic>
        <p:nvPicPr>
          <p:cNvPr id="163851" name="كائن 1"/>
          <p:cNvPicPr>
            <a:picLocks noChangeArrowheads="1"/>
          </p:cNvPicPr>
          <p:nvPr/>
        </p:nvPicPr>
        <p:blipFill>
          <a:blip r:embed="rId3" cstate="print"/>
          <a:srcRect t="-237" b="-261"/>
          <a:stretch>
            <a:fillRect/>
          </a:stretch>
        </p:blipFill>
        <p:spPr bwMode="auto">
          <a:xfrm>
            <a:off x="4355976" y="3031976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4800600" y="5106670"/>
            <a:ext cx="10895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rgbClr val="FF3300"/>
                </a:solidFill>
              </a:rPr>
              <a:t>Fiber optic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228600"/>
            <a:ext cx="8763000" cy="62484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609600" y="2667000"/>
            <a:ext cx="806419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  OR CLASSIFICATION OF LASER</a:t>
            </a: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9600" y="838200"/>
          <a:ext cx="4876800" cy="4724400"/>
        </p:xfrm>
        <a:graphic>
          <a:graphicData uri="http://schemas.openxmlformats.org/presentationml/2006/ole">
            <p:oleObj spid="_x0000_s6146" name="Photo Editor Photo" r:id="rId3" imgW="3067478" imgH="1752381" progId="">
              <p:embed/>
            </p:oleObj>
          </a:graphicData>
        </a:graphic>
      </p:graphicFrame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836712"/>
            <a:ext cx="20701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6705600" y="5638800"/>
            <a:ext cx="18523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err="1"/>
              <a:t>Nd:YAG</a:t>
            </a:r>
            <a:r>
              <a:rPr lang="en-US" sz="2400" dirty="0"/>
              <a:t> Laser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81000" y="990600"/>
          <a:ext cx="8316913" cy="5105400"/>
        </p:xfrm>
        <a:graphic>
          <a:graphicData uri="http://schemas.openxmlformats.org/presentationml/2006/ole">
            <p:oleObj spid="_x0000_s7170" name="Photo Editor Photo" r:id="rId3" imgW="5057143" imgH="2723810" progId="">
              <p:embed/>
            </p:oleObj>
          </a:graphicData>
        </a:graphic>
      </p:graphicFrame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5536" y="332656"/>
            <a:ext cx="2149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Nd:YAG</a:t>
            </a:r>
            <a:r>
              <a:rPr lang="en-US" sz="2400" dirty="0"/>
              <a:t> Laser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51520" y="980728"/>
          <a:ext cx="8382000" cy="5181600"/>
        </p:xfrm>
        <a:graphic>
          <a:graphicData uri="http://schemas.openxmlformats.org/presentationml/2006/ole">
            <p:oleObj spid="_x0000_s8194" name="Photo Editor Photo" r:id="rId3" imgW="2742857" imgH="1324160" progId="">
              <p:embed/>
            </p:oleObj>
          </a:graphicData>
        </a:graphic>
      </p:graphicFrame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5536" y="404664"/>
            <a:ext cx="2149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Nd:YAG</a:t>
            </a:r>
            <a:r>
              <a:rPr lang="en-US" sz="2400" dirty="0"/>
              <a:t> Laser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95536" y="1124744"/>
          <a:ext cx="8077200" cy="4876800"/>
        </p:xfrm>
        <a:graphic>
          <a:graphicData uri="http://schemas.openxmlformats.org/presentationml/2006/ole">
            <p:oleObj spid="_x0000_s9218" name="Photo Editor Photo" r:id="rId3" imgW="4734586" imgH="1390844" progId="">
              <p:embed/>
            </p:oleObj>
          </a:graphicData>
        </a:graphic>
      </p:graphicFrame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827584" y="404664"/>
            <a:ext cx="2149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Nd:YAG</a:t>
            </a:r>
            <a:r>
              <a:rPr lang="en-US" sz="2400" dirty="0"/>
              <a:t> Laser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2627784" y="404664"/>
            <a:ext cx="2371725" cy="579437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Diode Laser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4704"/>
            <a:ext cx="311467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6372200" y="4149080"/>
            <a:ext cx="1830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Diode Laser</a:t>
            </a: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228600" y="1352957"/>
            <a:ext cx="6096000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/>
              <a:t>Invented in 1962 by Robert Hall at General Electric. </a:t>
            </a:r>
          </a:p>
          <a:p>
            <a:pPr algn="l"/>
            <a:r>
              <a:rPr lang="en-US" b="1" dirty="0" smtClean="0"/>
              <a:t>Type:</a:t>
            </a:r>
            <a:r>
              <a:rPr lang="en-US" dirty="0" smtClean="0"/>
              <a:t> Semiconductor </a:t>
            </a:r>
            <a:r>
              <a:rPr lang="en-US" dirty="0"/>
              <a:t>Lasers</a:t>
            </a:r>
            <a:r>
              <a:rPr lang="en-US" b="1" dirty="0"/>
              <a:t> </a:t>
            </a:r>
          </a:p>
          <a:p>
            <a:r>
              <a:rPr lang="en-US" b="1" dirty="0" smtClean="0"/>
              <a:t>Wavelengths:  </a:t>
            </a:r>
            <a:r>
              <a:rPr lang="en-US" dirty="0"/>
              <a:t>Infra-red (810nm, </a:t>
            </a:r>
            <a:r>
              <a:rPr lang="en-US" dirty="0" smtClean="0"/>
              <a:t>940nm, </a:t>
            </a:r>
            <a:r>
              <a:rPr lang="en-US" dirty="0" smtClean="0"/>
              <a:t>980nm</a:t>
            </a:r>
            <a:r>
              <a:rPr lang="en-US" dirty="0"/>
              <a:t>) </a:t>
            </a:r>
          </a:p>
          <a:p>
            <a:pPr algn="l"/>
            <a:r>
              <a:rPr lang="en-US" b="1" dirty="0"/>
              <a:t>Operating modes: </a:t>
            </a:r>
            <a:r>
              <a:rPr lang="en-US" dirty="0"/>
              <a:t>continuous (CW) and pulsed. </a:t>
            </a:r>
            <a:r>
              <a:rPr lang="en-US" dirty="0" smtClean="0"/>
              <a:t>                                                                   </a:t>
            </a:r>
            <a:r>
              <a:rPr lang="en-US" dirty="0" smtClean="0">
                <a:solidFill>
                  <a:srgbClr val="FFCCCC"/>
                </a:solidFill>
              </a:rPr>
              <a:t>. </a:t>
            </a:r>
            <a:r>
              <a:rPr lang="en-US" dirty="0" smtClean="0"/>
              <a:t>                               In contact </a:t>
            </a:r>
            <a:r>
              <a:rPr lang="en-US" dirty="0"/>
              <a:t>or non-contact mode.</a:t>
            </a:r>
          </a:p>
          <a:p>
            <a:pPr algn="l"/>
            <a:r>
              <a:rPr lang="en-US" b="1" dirty="0"/>
              <a:t>Delivery system</a:t>
            </a:r>
            <a:r>
              <a:rPr lang="en-US" dirty="0"/>
              <a:t>: Fiber optic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u="sng" dirty="0" smtClean="0">
                <a:solidFill>
                  <a:srgbClr val="0000FF"/>
                </a:solidFill>
              </a:rPr>
              <a:t>Medical </a:t>
            </a:r>
            <a:r>
              <a:rPr lang="en-US" u="sng" dirty="0">
                <a:solidFill>
                  <a:srgbClr val="0000FF"/>
                </a:solidFill>
              </a:rPr>
              <a:t>applications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/>
              <a:t>its </a:t>
            </a:r>
            <a:r>
              <a:rPr lang="en-US" i="1" dirty="0"/>
              <a:t>excellent </a:t>
            </a:r>
            <a:r>
              <a:rPr lang="en-US" dirty="0"/>
              <a:t>absorption in hemoglobin, </a:t>
            </a:r>
            <a:r>
              <a:rPr lang="en-US" dirty="0" smtClean="0"/>
              <a:t>melanin and </a:t>
            </a:r>
            <a:r>
              <a:rPr lang="en-US" dirty="0"/>
              <a:t>water.</a:t>
            </a:r>
          </a:p>
          <a:p>
            <a:pPr algn="l"/>
            <a:r>
              <a:rPr lang="en-US" dirty="0"/>
              <a:t>it can be used for open as well as endoscopic or </a:t>
            </a:r>
            <a:r>
              <a:rPr lang="en-US" dirty="0" err="1"/>
              <a:t>endoluminal</a:t>
            </a:r>
            <a:r>
              <a:rPr lang="en-US" dirty="0"/>
              <a:t> applications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47910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5004048" y="3356992"/>
            <a:ext cx="3101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Diode Laser( </a:t>
            </a:r>
            <a:r>
              <a:rPr lang="en-US" sz="2400" dirty="0" err="1">
                <a:solidFill>
                  <a:srgbClr val="FF0000"/>
                </a:solidFill>
              </a:rPr>
              <a:t>diomax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381000" y="228600"/>
            <a:ext cx="3542928" cy="644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ENT Surgery</a:t>
            </a:r>
          </a:p>
          <a:p>
            <a:pPr algn="l"/>
            <a:r>
              <a:rPr lang="en-US" sz="1600" dirty="0"/>
              <a:t>• Vascular anomalies</a:t>
            </a:r>
          </a:p>
          <a:p>
            <a:pPr algn="l"/>
            <a:r>
              <a:rPr lang="en-US" sz="1600" dirty="0"/>
              <a:t>• Nasal polyps/tumors</a:t>
            </a:r>
          </a:p>
          <a:p>
            <a:pPr algn="l"/>
            <a:r>
              <a:rPr lang="en-US" sz="1600" dirty="0"/>
              <a:t>• Nasal </a:t>
            </a:r>
            <a:r>
              <a:rPr lang="en-US" sz="1600" dirty="0" err="1"/>
              <a:t>concha</a:t>
            </a:r>
            <a:r>
              <a:rPr lang="en-US" sz="1600" dirty="0"/>
              <a:t> vaporization</a:t>
            </a:r>
          </a:p>
          <a:p>
            <a:pPr algn="l"/>
            <a:r>
              <a:rPr lang="en-US" sz="1600" dirty="0"/>
              <a:t>• Tonsillectomy</a:t>
            </a:r>
          </a:p>
          <a:p>
            <a:pPr algn="l"/>
            <a:endParaRPr lang="en-US" sz="1600" dirty="0">
              <a:solidFill>
                <a:srgbClr val="FF0000"/>
              </a:solidFill>
            </a:endParaRPr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Maxillofacial Surgery</a:t>
            </a:r>
          </a:p>
          <a:p>
            <a:pPr algn="l"/>
            <a:r>
              <a:rPr lang="en-US" sz="1600" dirty="0"/>
              <a:t>• Mucosal diseases</a:t>
            </a:r>
          </a:p>
          <a:p>
            <a:pPr algn="l"/>
            <a:r>
              <a:rPr lang="en-US" sz="1600" dirty="0"/>
              <a:t>• Oral tumors</a:t>
            </a:r>
          </a:p>
          <a:p>
            <a:pPr algn="l"/>
            <a:endParaRPr lang="en-US" sz="1600" dirty="0"/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Dermatology/Vascular surgery</a:t>
            </a:r>
          </a:p>
          <a:p>
            <a:pPr algn="l"/>
            <a:r>
              <a:rPr lang="en-US" sz="1600" dirty="0"/>
              <a:t>• Vascular anomalies</a:t>
            </a:r>
          </a:p>
          <a:p>
            <a:pPr algn="l"/>
            <a:r>
              <a:rPr lang="en-US" sz="1600" dirty="0"/>
              <a:t>• </a:t>
            </a:r>
            <a:r>
              <a:rPr lang="en-US" sz="1600" dirty="0" err="1"/>
              <a:t>Hemangiomas</a:t>
            </a:r>
            <a:endParaRPr lang="en-US" sz="1600" dirty="0"/>
          </a:p>
          <a:p>
            <a:pPr algn="l"/>
            <a:r>
              <a:rPr lang="en-US" sz="1600" dirty="0"/>
              <a:t>• Nevi</a:t>
            </a:r>
          </a:p>
          <a:p>
            <a:pPr algn="l"/>
            <a:r>
              <a:rPr lang="en-US" sz="1600" dirty="0"/>
              <a:t>• Tumors</a:t>
            </a:r>
          </a:p>
          <a:p>
            <a:pPr algn="l"/>
            <a:r>
              <a:rPr lang="en-US" sz="1600" dirty="0"/>
              <a:t>• Warts</a:t>
            </a:r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General Surgery</a:t>
            </a:r>
          </a:p>
          <a:p>
            <a:pPr algn="l"/>
            <a:r>
              <a:rPr lang="en-US" sz="1600" dirty="0"/>
              <a:t>• Endoscopy</a:t>
            </a:r>
          </a:p>
          <a:p>
            <a:pPr algn="l"/>
            <a:r>
              <a:rPr lang="en-US" sz="1600" dirty="0"/>
              <a:t>• Laparoscopy</a:t>
            </a:r>
          </a:p>
          <a:p>
            <a:pPr algn="l"/>
            <a:r>
              <a:rPr lang="en-US" sz="1600" dirty="0"/>
              <a:t>• Gynecology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b="1" dirty="0" err="1">
                <a:solidFill>
                  <a:srgbClr val="FF0000"/>
                </a:solidFill>
              </a:rPr>
              <a:t>Endovenous</a:t>
            </a:r>
            <a:r>
              <a:rPr lang="en-US" sz="1600" b="1" dirty="0">
                <a:solidFill>
                  <a:srgbClr val="FF0000"/>
                </a:solidFill>
              </a:rPr>
              <a:t> Laser Treatment (EVLT)</a:t>
            </a:r>
          </a:p>
          <a:p>
            <a:pPr algn="l"/>
            <a:r>
              <a:rPr lang="en-US" sz="1600" dirty="0"/>
              <a:t>• Great </a:t>
            </a:r>
            <a:r>
              <a:rPr lang="en-US" sz="1600" dirty="0" err="1"/>
              <a:t>saphenous</a:t>
            </a:r>
            <a:r>
              <a:rPr lang="en-US" sz="1600" dirty="0"/>
              <a:t> vein</a:t>
            </a:r>
          </a:p>
          <a:p>
            <a:pPr algn="l"/>
            <a:r>
              <a:rPr lang="en-US" sz="1600" dirty="0"/>
              <a:t>• Small </a:t>
            </a:r>
            <a:r>
              <a:rPr lang="en-US" sz="1600" dirty="0" err="1"/>
              <a:t>saphenous</a:t>
            </a:r>
            <a:r>
              <a:rPr lang="en-US" sz="1600" dirty="0"/>
              <a:t> vein</a:t>
            </a:r>
          </a:p>
          <a:p>
            <a:pPr algn="l"/>
            <a:r>
              <a:rPr lang="en-US" sz="1600" dirty="0"/>
              <a:t>• Branch </a:t>
            </a:r>
            <a:r>
              <a:rPr lang="en-US" sz="1600" dirty="0" err="1"/>
              <a:t>varices</a:t>
            </a:r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saphenous_v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4704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5" descr="laser_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4038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709" name="Picture 8" descr="evlt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2843808" y="6165304"/>
            <a:ext cx="197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Diomed</a:t>
            </a:r>
            <a:r>
              <a:rPr lang="en-US" sz="1600" dirty="0">
                <a:solidFill>
                  <a:srgbClr val="FF0000"/>
                </a:solidFill>
              </a:rPr>
              <a:t> Delta Laser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72711" name="Rectangle 10"/>
          <p:cNvSpPr>
            <a:spLocks noChangeArrowheads="1"/>
          </p:cNvSpPr>
          <p:nvPr/>
        </p:nvSpPr>
        <p:spPr bwMode="auto">
          <a:xfrm>
            <a:off x="5148064" y="6165304"/>
            <a:ext cx="1955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Dornier D940 Laser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72712" name="Rectangle 11"/>
          <p:cNvSpPr>
            <a:spLocks noChangeArrowheads="1"/>
          </p:cNvSpPr>
          <p:nvPr/>
        </p:nvSpPr>
        <p:spPr bwMode="auto">
          <a:xfrm>
            <a:off x="2555776" y="260648"/>
            <a:ext cx="47387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Endovenous</a:t>
            </a:r>
            <a:r>
              <a:rPr lang="en-US" sz="2400" b="1" dirty="0">
                <a:solidFill>
                  <a:srgbClr val="FF0000"/>
                </a:solidFill>
              </a:rPr>
              <a:t> Laser Treatment (EVLT)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67544" y="980728"/>
          <a:ext cx="8305800" cy="5040560"/>
        </p:xfrm>
        <a:graphic>
          <a:graphicData uri="http://schemas.openxmlformats.org/presentationml/2006/ole">
            <p:oleObj spid="_x0000_s10242" name="Photo Editor Photo" r:id="rId3" imgW="5304762" imgH="1952898" progId="">
              <p:embed/>
            </p:oleObj>
          </a:graphicData>
        </a:graphic>
      </p:graphicFrame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267744" y="313492"/>
            <a:ext cx="44123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Diode Laser in dental surgery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Photo-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581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5894" name="Group 6"/>
          <p:cNvGraphicFramePr>
            <a:graphicFrameLocks noGrp="1"/>
          </p:cNvGraphicFramePr>
          <p:nvPr/>
        </p:nvGraphicFramePr>
        <p:xfrm>
          <a:off x="304800" y="953287"/>
          <a:ext cx="4800600" cy="5140009"/>
        </p:xfrm>
        <a:graphic>
          <a:graphicData uri="http://schemas.openxmlformats.org/drawingml/2006/table">
            <a:tbl>
              <a:tblPr rtl="1"/>
              <a:tblGrid>
                <a:gridCol w="3276600"/>
                <a:gridCol w="1524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Ho:YAG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solid state, pulsed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Laser type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 nm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wavelength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-Roman" charset="0"/>
                        </a:rPr>
                        <a:t>μsec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duration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0.2 -3.5 J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Range per pulse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watt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power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diode laser 635 nm, continuous maximum power (5 mW)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Aiming Beam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pulse mode (5-60 HZ) and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Double pulse mode (3-30 HZ)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Lasing mode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Trimedyne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holmium optical fiber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Laser Delivery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Self-contained water to air heat exchange to ambient air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Kg (670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Approximate weight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5276" y="301879"/>
            <a:ext cx="444294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Holmium (Ho):YAG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laser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صورة 3" descr="H:\Marketing\!_Laser Op Instrux\DSC0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915816" y="375047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2400" b="1" u="sng" dirty="0">
                <a:solidFill>
                  <a:srgbClr val="0033CC"/>
                </a:solidFill>
              </a:rPr>
              <a:t>The four adjustable laser parameters include</a:t>
            </a:r>
            <a:r>
              <a:rPr lang="en-US" sz="2400" b="1" dirty="0">
                <a:solidFill>
                  <a:srgbClr val="0033CC"/>
                </a:solidFill>
              </a:rPr>
              <a:t>:- 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5121183" y="1066800"/>
            <a:ext cx="3267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1.</a:t>
            </a:r>
            <a:r>
              <a:rPr lang="en-US" sz="1800" b="1" dirty="0"/>
              <a:t>   </a:t>
            </a:r>
            <a:r>
              <a:rPr lang="en-US" b="1" dirty="0"/>
              <a:t>Pulse Mode (</a:t>
            </a:r>
            <a:r>
              <a:rPr lang="en-US" b="1" dirty="0">
                <a:solidFill>
                  <a:srgbClr val="0000FF"/>
                </a:solidFill>
              </a:rPr>
              <a:t>single /double</a:t>
            </a:r>
            <a:r>
              <a:rPr lang="en-US" b="1" dirty="0"/>
              <a:t>)</a:t>
            </a:r>
            <a:r>
              <a:rPr lang="en-US" sz="1800" dirty="0"/>
              <a:t> 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088632" y="1981200"/>
            <a:ext cx="373184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b="1" dirty="0"/>
              <a:t>2.  Pulse Repetition Rate (Hertz)</a:t>
            </a:r>
            <a:r>
              <a:rPr lang="en-US" sz="1800" dirty="0"/>
              <a:t> </a:t>
            </a:r>
          </a:p>
          <a:p>
            <a:pPr algn="l"/>
            <a:r>
              <a:rPr lang="en-US" sz="1800" b="1" dirty="0">
                <a:solidFill>
                  <a:srgbClr val="0033CC"/>
                </a:solidFill>
              </a:rPr>
              <a:t>          </a:t>
            </a:r>
            <a:r>
              <a:rPr lang="en-US" sz="1800" b="1" dirty="0">
                <a:solidFill>
                  <a:srgbClr val="0000FF"/>
                </a:solidFill>
              </a:rPr>
              <a:t>Single pulse mode ( 5- 60 Hz) 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</a:rPr>
              <a:t>          Double pulse mode (3- 30 Hz)</a:t>
            </a:r>
            <a:r>
              <a:rPr lang="en-US" sz="1800" b="1" dirty="0">
                <a:solidFill>
                  <a:srgbClr val="0033CC"/>
                </a:solidFill>
              </a:rPr>
              <a:t>  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5118681" y="3318172"/>
            <a:ext cx="31257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/>
              <a:t>3.  Power (Watts)</a:t>
            </a:r>
          </a:p>
          <a:p>
            <a:pPr algn="l"/>
            <a:r>
              <a:rPr lang="en-US" b="1" dirty="0"/>
              <a:t>         </a:t>
            </a:r>
            <a:r>
              <a:rPr lang="en-US" b="1" dirty="0">
                <a:solidFill>
                  <a:srgbClr val="0000FF"/>
                </a:solidFill>
              </a:rPr>
              <a:t>Maximum power 80 watt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b="1" dirty="0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167984" y="4738171"/>
            <a:ext cx="278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800" b="1" dirty="0"/>
              <a:t>4.  </a:t>
            </a:r>
            <a:r>
              <a:rPr lang="en-US" b="1" dirty="0"/>
              <a:t>Set Time (CL or seconds)</a:t>
            </a:r>
          </a:p>
        </p:txBody>
      </p:sp>
      <p:sp>
        <p:nvSpPr>
          <p:cNvPr id="110600" name="Line 10"/>
          <p:cNvSpPr>
            <a:spLocks noChangeShapeType="1"/>
          </p:cNvSpPr>
          <p:nvPr/>
        </p:nvSpPr>
        <p:spPr bwMode="auto">
          <a:xfrm>
            <a:off x="569640" y="2209800"/>
            <a:ext cx="7620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1" name="Text Box 11"/>
          <p:cNvSpPr txBox="1">
            <a:spLocks noChangeArrowheads="1"/>
          </p:cNvSpPr>
          <p:nvPr/>
        </p:nvSpPr>
        <p:spPr bwMode="auto">
          <a:xfrm>
            <a:off x="156394" y="1981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02" name="Line 12"/>
          <p:cNvSpPr>
            <a:spLocks noChangeShapeType="1"/>
          </p:cNvSpPr>
          <p:nvPr/>
        </p:nvSpPr>
        <p:spPr bwMode="auto">
          <a:xfrm>
            <a:off x="762000" y="762000"/>
            <a:ext cx="762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3" name="Line 13"/>
          <p:cNvSpPr>
            <a:spLocks noChangeShapeType="1"/>
          </p:cNvSpPr>
          <p:nvPr/>
        </p:nvSpPr>
        <p:spPr bwMode="auto">
          <a:xfrm>
            <a:off x="2827040" y="762000"/>
            <a:ext cx="3048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4" name="Line 14"/>
          <p:cNvSpPr>
            <a:spLocks noChangeShapeType="1"/>
          </p:cNvSpPr>
          <p:nvPr/>
        </p:nvSpPr>
        <p:spPr bwMode="auto">
          <a:xfrm flipV="1">
            <a:off x="539552" y="2819400"/>
            <a:ext cx="984448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5" name="Text Box 15"/>
          <p:cNvSpPr txBox="1">
            <a:spLocks noChangeArrowheads="1"/>
          </p:cNvSpPr>
          <p:nvPr/>
        </p:nvSpPr>
        <p:spPr bwMode="auto">
          <a:xfrm>
            <a:off x="444426" y="417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0606" name="Text Box 16"/>
          <p:cNvSpPr txBox="1">
            <a:spLocks noChangeArrowheads="1"/>
          </p:cNvSpPr>
          <p:nvPr/>
        </p:nvSpPr>
        <p:spPr bwMode="auto">
          <a:xfrm>
            <a:off x="2532658" y="381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0607" name="Text Box 17"/>
          <p:cNvSpPr txBox="1">
            <a:spLocks noChangeArrowheads="1"/>
          </p:cNvSpPr>
          <p:nvPr/>
        </p:nvSpPr>
        <p:spPr bwMode="auto">
          <a:xfrm>
            <a:off x="156394" y="3429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691680" y="6021288"/>
            <a:ext cx="1877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Ho:YAG</a:t>
            </a:r>
            <a:r>
              <a:rPr lang="en-US" sz="2400" b="1" dirty="0">
                <a:solidFill>
                  <a:srgbClr val="FF0000"/>
                </a:solidFill>
              </a:rPr>
              <a:t> laser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/>
      <p:bldP spid="241671" grpId="0"/>
      <p:bldP spid="241672" grpId="0"/>
      <p:bldP spid="24167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60631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b="1" u="sng" dirty="0">
                <a:solidFill>
                  <a:srgbClr val="FF3300"/>
                </a:solidFill>
                <a:cs typeface="+mj-cs"/>
              </a:rPr>
              <a:t>TYPES  OR CLASSIFICATION OF LASER</a:t>
            </a:r>
          </a:p>
          <a:p>
            <a:pPr marL="342900" indent="-342900">
              <a:defRPr/>
            </a:pPr>
            <a:endParaRPr lang="en-US" sz="2000" u="sng" dirty="0" smtClean="0">
              <a:cs typeface="+mj-cs"/>
            </a:endParaRPr>
          </a:p>
          <a:p>
            <a:pPr marL="342900" indent="-342900">
              <a:defRPr/>
            </a:pPr>
            <a:r>
              <a:rPr lang="en-US" sz="2000" u="sng" dirty="0" smtClean="0">
                <a:cs typeface="+mj-cs"/>
              </a:rPr>
              <a:t>Many </a:t>
            </a:r>
            <a:r>
              <a:rPr lang="en-US" sz="2000" u="sng" dirty="0">
                <a:cs typeface="+mj-cs"/>
              </a:rPr>
              <a:t>classifications:</a:t>
            </a:r>
          </a:p>
          <a:p>
            <a:pPr marL="342900" indent="-342900">
              <a:defRPr/>
            </a:pPr>
            <a:endParaRPr lang="en-US" sz="2000" u="sng" dirty="0">
              <a:solidFill>
                <a:srgbClr val="FF3300"/>
              </a:solidFill>
              <a:cs typeface="+mj-cs"/>
            </a:endParaRPr>
          </a:p>
          <a:p>
            <a:pPr marL="342900" indent="-342900">
              <a:defRPr/>
            </a:pPr>
            <a:r>
              <a:rPr lang="en-US" sz="2000" b="1" dirty="0">
                <a:cs typeface="+mj-cs"/>
              </a:rPr>
              <a:t>1-   ACCORDING TO </a:t>
            </a:r>
            <a:r>
              <a:rPr lang="en-US" sz="2000" dirty="0">
                <a:cs typeface="+mj-cs"/>
              </a:rPr>
              <a:t> </a:t>
            </a:r>
            <a:r>
              <a:rPr lang="en-US" sz="2000" b="1" u="sng" dirty="0">
                <a:solidFill>
                  <a:srgbClr val="FF3300"/>
                </a:solidFill>
                <a:cs typeface="+mj-cs"/>
              </a:rPr>
              <a:t>ACTIVE MEDIUM</a:t>
            </a:r>
          </a:p>
          <a:p>
            <a:pPr marL="342900" indent="-342900">
              <a:defRPr/>
            </a:pPr>
            <a:r>
              <a:rPr lang="en-US" sz="2000" dirty="0">
                <a:cs typeface="+mj-cs"/>
              </a:rPr>
              <a:t>              (  Gas </a:t>
            </a:r>
            <a:r>
              <a:rPr lang="en-US" sz="2000" dirty="0" smtClean="0">
                <a:cs typeface="+mj-cs"/>
              </a:rPr>
              <a:t>, Solid</a:t>
            </a:r>
            <a:r>
              <a:rPr lang="en-US" sz="2000" dirty="0">
                <a:cs typeface="+mj-cs"/>
              </a:rPr>
              <a:t>,  </a:t>
            </a:r>
            <a:r>
              <a:rPr lang="en-US" sz="2000" dirty="0" smtClean="0">
                <a:cs typeface="+mj-cs"/>
              </a:rPr>
              <a:t>Liquid</a:t>
            </a:r>
            <a:r>
              <a:rPr lang="en-US" sz="2000" dirty="0">
                <a:cs typeface="+mj-cs"/>
              </a:rPr>
              <a:t>, or a </a:t>
            </a:r>
            <a:r>
              <a:rPr lang="en-US" sz="2000" dirty="0" smtClean="0">
                <a:cs typeface="+mj-cs"/>
              </a:rPr>
              <a:t>Semi-conductor  </a:t>
            </a:r>
            <a:r>
              <a:rPr lang="en-US" sz="2000" dirty="0">
                <a:cs typeface="+mj-cs"/>
              </a:rPr>
              <a:t>)</a:t>
            </a:r>
            <a:endParaRPr lang="en-US" sz="2000" b="1" u="sng" dirty="0">
              <a:solidFill>
                <a:srgbClr val="FF3300"/>
              </a:solidFill>
              <a:cs typeface="+mj-cs"/>
            </a:endParaRPr>
          </a:p>
          <a:p>
            <a:pPr marL="342900" indent="-342900">
              <a:defRPr/>
            </a:pPr>
            <a:endParaRPr lang="en-US" sz="2000" b="1" u="sng" dirty="0">
              <a:solidFill>
                <a:srgbClr val="FF3300"/>
              </a:solidFill>
              <a:cs typeface="+mj-cs"/>
            </a:endParaRPr>
          </a:p>
          <a:p>
            <a:pPr marL="342900" indent="-342900">
              <a:defRPr/>
            </a:pPr>
            <a:r>
              <a:rPr lang="en-US" sz="2000" b="1" dirty="0">
                <a:cs typeface="+mj-cs"/>
              </a:rPr>
              <a:t>2-   ACCORDING TO  </a:t>
            </a:r>
            <a:r>
              <a:rPr lang="en-US" sz="2000" b="1" u="sng" dirty="0">
                <a:solidFill>
                  <a:srgbClr val="FF3300"/>
                </a:solidFill>
                <a:cs typeface="+mj-cs"/>
              </a:rPr>
              <a:t>POWER</a:t>
            </a:r>
          </a:p>
          <a:p>
            <a:pPr marL="342900" indent="-342900">
              <a:defRPr/>
            </a:pPr>
            <a:r>
              <a:rPr lang="en-US" sz="2000" dirty="0">
                <a:cs typeface="+mj-cs"/>
              </a:rPr>
              <a:t>             (  Low power, </a:t>
            </a:r>
            <a:r>
              <a:rPr lang="en-US" sz="2000" dirty="0" smtClean="0">
                <a:cs typeface="+mj-cs"/>
              </a:rPr>
              <a:t>Intermediate </a:t>
            </a:r>
            <a:r>
              <a:rPr lang="en-US" sz="2000" dirty="0">
                <a:cs typeface="+mj-cs"/>
              </a:rPr>
              <a:t>power , </a:t>
            </a:r>
            <a:r>
              <a:rPr lang="en-US" sz="2000" dirty="0" smtClean="0">
                <a:cs typeface="+mj-cs"/>
              </a:rPr>
              <a:t>High </a:t>
            </a:r>
            <a:r>
              <a:rPr lang="en-US" sz="2000" dirty="0">
                <a:cs typeface="+mj-cs"/>
              </a:rPr>
              <a:t>power  )</a:t>
            </a:r>
            <a:endParaRPr lang="en-US" sz="2000" b="1" u="sng" dirty="0">
              <a:cs typeface="+mj-cs"/>
            </a:endParaRPr>
          </a:p>
          <a:p>
            <a:pPr marL="342900" indent="-342900">
              <a:defRPr/>
            </a:pPr>
            <a:endParaRPr lang="en-US" sz="2000" b="1" dirty="0">
              <a:solidFill>
                <a:srgbClr val="FF3300"/>
              </a:solidFill>
              <a:cs typeface="+mj-cs"/>
            </a:endParaRPr>
          </a:p>
          <a:p>
            <a:pPr marL="342900" indent="-342900">
              <a:defRPr/>
            </a:pPr>
            <a:r>
              <a:rPr lang="en-US" sz="2000" b="1" dirty="0">
                <a:cs typeface="+mj-cs"/>
              </a:rPr>
              <a:t>3-   ACCORDING TO  </a:t>
            </a:r>
            <a:r>
              <a:rPr lang="en-US" sz="2000" b="1" u="sng" dirty="0" smtClean="0">
                <a:solidFill>
                  <a:srgbClr val="FF3300"/>
                </a:solidFill>
                <a:cs typeface="+mj-cs"/>
              </a:rPr>
              <a:t>WAVELENGTH</a:t>
            </a:r>
            <a:endParaRPr lang="en-US" sz="2000" b="1" u="sng" dirty="0">
              <a:solidFill>
                <a:srgbClr val="FF3300"/>
              </a:solidFill>
              <a:cs typeface="+mj-cs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rgbClr val="0000FF"/>
                </a:solidFill>
                <a:cs typeface="+mj-cs"/>
              </a:rPr>
              <a:t>             </a:t>
            </a:r>
            <a:r>
              <a:rPr lang="en-US" sz="2000" dirty="0">
                <a:cs typeface="+mj-cs"/>
              </a:rPr>
              <a:t>( Ultraviolet, </a:t>
            </a:r>
            <a:r>
              <a:rPr lang="en-US" sz="2000" dirty="0" smtClean="0">
                <a:cs typeface="+mj-cs"/>
              </a:rPr>
              <a:t>Visible</a:t>
            </a:r>
            <a:r>
              <a:rPr lang="en-US" sz="2000" dirty="0">
                <a:cs typeface="+mj-cs"/>
              </a:rPr>
              <a:t>, or </a:t>
            </a:r>
            <a:r>
              <a:rPr lang="en-US" sz="2000" dirty="0" smtClean="0">
                <a:cs typeface="+mj-cs"/>
              </a:rPr>
              <a:t>Infrared  </a:t>
            </a:r>
            <a:r>
              <a:rPr lang="en-US" sz="2000" dirty="0">
                <a:cs typeface="+mj-cs"/>
              </a:rPr>
              <a:t>)</a:t>
            </a:r>
            <a:r>
              <a:rPr lang="en-US" sz="2000" dirty="0">
                <a:solidFill>
                  <a:srgbClr val="0000FF"/>
                </a:solidFill>
                <a:cs typeface="+mj-cs"/>
              </a:rPr>
              <a:t>  </a:t>
            </a:r>
          </a:p>
          <a:p>
            <a:pPr marL="342900" indent="-342900">
              <a:defRPr/>
            </a:pPr>
            <a:endParaRPr lang="en-US" sz="2000" dirty="0">
              <a:solidFill>
                <a:srgbClr val="0000FF"/>
              </a:solidFill>
              <a:cs typeface="+mj-cs"/>
            </a:endParaRPr>
          </a:p>
          <a:p>
            <a:pPr marL="342900" indent="-342900">
              <a:defRPr/>
            </a:pPr>
            <a:r>
              <a:rPr lang="en-US" sz="2000" b="1" dirty="0">
                <a:cs typeface="+mj-cs"/>
              </a:rPr>
              <a:t>4-</a:t>
            </a:r>
            <a:r>
              <a:rPr lang="en-US" sz="2000" dirty="0">
                <a:solidFill>
                  <a:srgbClr val="0000FF"/>
                </a:solidFill>
                <a:cs typeface="+mj-cs"/>
              </a:rPr>
              <a:t>   </a:t>
            </a:r>
            <a:r>
              <a:rPr lang="en-US" sz="2000" b="1" dirty="0">
                <a:cs typeface="+mj-cs"/>
              </a:rPr>
              <a:t>ACCORDING TO</a:t>
            </a:r>
            <a:r>
              <a:rPr lang="en-US" sz="2000" dirty="0">
                <a:cs typeface="+mj-cs"/>
              </a:rPr>
              <a:t> </a:t>
            </a:r>
            <a:r>
              <a:rPr lang="en-US" sz="2000" b="1" u="sng" dirty="0">
                <a:solidFill>
                  <a:srgbClr val="FF3300"/>
                </a:solidFill>
                <a:cs typeface="+mj-cs"/>
              </a:rPr>
              <a:t>OUTPUT</a:t>
            </a:r>
            <a:r>
              <a:rPr lang="en-US" sz="2000" u="sng" dirty="0">
                <a:solidFill>
                  <a:srgbClr val="FF3300"/>
                </a:solidFill>
                <a:cs typeface="+mj-cs"/>
              </a:rPr>
              <a:t> </a:t>
            </a:r>
            <a:r>
              <a:rPr lang="en-US" sz="2000" b="1" u="sng" dirty="0">
                <a:solidFill>
                  <a:srgbClr val="FF3300"/>
                </a:solidFill>
                <a:cs typeface="+mj-cs"/>
              </a:rPr>
              <a:t>(NATURE OF EMISSION</a:t>
            </a:r>
            <a:r>
              <a:rPr lang="en-US" sz="2000" u="sng" dirty="0">
                <a:cs typeface="+mj-cs"/>
              </a:rPr>
              <a:t> </a:t>
            </a:r>
            <a:r>
              <a:rPr lang="en-US" sz="2000" b="1" u="sng" dirty="0">
                <a:solidFill>
                  <a:srgbClr val="FF3300"/>
                </a:solidFill>
                <a:cs typeface="+mj-cs"/>
              </a:rPr>
              <a:t>)</a:t>
            </a:r>
            <a:r>
              <a:rPr lang="en-US" sz="2000" b="1" dirty="0">
                <a:cs typeface="+mj-cs"/>
              </a:rPr>
              <a:t>                  </a:t>
            </a:r>
            <a:r>
              <a:rPr lang="en-US" sz="2000" b="1" dirty="0" smtClean="0">
                <a:cs typeface="+mj-cs"/>
              </a:rPr>
              <a:t>                                </a:t>
            </a:r>
            <a:r>
              <a:rPr lang="en-US" sz="2000" dirty="0">
                <a:cs typeface="+mj-cs"/>
              </a:rPr>
              <a:t>(  Continuous wave ,Pulsed wave laser )</a:t>
            </a:r>
          </a:p>
          <a:p>
            <a:pPr marL="342900" indent="-342900">
              <a:defRPr/>
            </a:pPr>
            <a:endParaRPr lang="en-US" sz="2000" dirty="0">
              <a:cs typeface="+mj-cs"/>
            </a:endParaRPr>
          </a:p>
          <a:p>
            <a:pPr marL="342900" indent="-342900">
              <a:defRPr/>
            </a:pPr>
            <a:r>
              <a:rPr lang="en-US" sz="2000" b="1" dirty="0">
                <a:cs typeface="+mj-cs"/>
              </a:rPr>
              <a:t>5-</a:t>
            </a:r>
            <a:r>
              <a:rPr lang="en-US" sz="2000" dirty="0">
                <a:cs typeface="+mj-cs"/>
              </a:rPr>
              <a:t>   </a:t>
            </a:r>
            <a:r>
              <a:rPr lang="en-US" sz="2000" b="1" dirty="0">
                <a:cs typeface="+mj-cs"/>
              </a:rPr>
              <a:t>ACCORDING TO </a:t>
            </a:r>
            <a:r>
              <a:rPr lang="en-US" sz="2000" b="1" u="sng" dirty="0">
                <a:solidFill>
                  <a:srgbClr val="FF3300"/>
                </a:solidFill>
                <a:cs typeface="+mj-cs"/>
              </a:rPr>
              <a:t>LASER TECHNIQUE</a:t>
            </a:r>
          </a:p>
          <a:p>
            <a:pPr marL="342900" indent="-342900">
              <a:defRPr/>
            </a:pPr>
            <a:r>
              <a:rPr lang="en-US" sz="2000" dirty="0">
                <a:cs typeface="+mj-cs"/>
              </a:rPr>
              <a:t>             (  Contact and non-contact )</a:t>
            </a:r>
            <a:r>
              <a:rPr lang="ar-IQ" sz="2000" dirty="0">
                <a:cs typeface="+mj-cs"/>
              </a:rPr>
              <a:t>  </a:t>
            </a:r>
            <a:r>
              <a:rPr lang="ar-SA" sz="2000" dirty="0">
                <a:cs typeface="+mj-cs"/>
              </a:rPr>
              <a:t> 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sz="2000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228600" y="228600"/>
            <a:ext cx="8763000" cy="62484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85800" y="1295400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93EE7"/>
                </a:solidFill>
                <a:ea typeface="Gulim" pitchFamily="34" charset="-127"/>
              </a:rPr>
              <a:t>Orthopedic/Arthroscopic </a:t>
            </a:r>
            <a:r>
              <a:rPr lang="en-US" sz="2400" b="1" dirty="0" smtClean="0">
                <a:solidFill>
                  <a:srgbClr val="093EE7"/>
                </a:solidFill>
              </a:rPr>
              <a:t>Applications: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Intradiscal</a:t>
            </a:r>
            <a:r>
              <a:rPr lang="en-US" dirty="0" smtClean="0"/>
              <a:t> Decompression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smtClean="0"/>
              <a:t>Thermal </a:t>
            </a:r>
            <a:r>
              <a:rPr lang="en-US" dirty="0" err="1" smtClean="0"/>
              <a:t>Annuloplasty</a:t>
            </a:r>
            <a:r>
              <a:rPr lang="en-US" dirty="0" smtClean="0"/>
              <a:t> 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smtClean="0"/>
              <a:t>Fatty tissue removal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Discectomy</a:t>
            </a:r>
            <a:r>
              <a:rPr lang="en-US" dirty="0" smtClean="0"/>
              <a:t>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Foraminoplasty</a:t>
            </a:r>
            <a:r>
              <a:rPr lang="en-US" dirty="0" smtClean="0"/>
              <a:t>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smtClean="0"/>
              <a:t>…………	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85800" y="533400"/>
            <a:ext cx="575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Medical applications</a:t>
            </a:r>
            <a:r>
              <a:rPr lang="en-US" sz="2400" b="1" dirty="0" smtClean="0">
                <a:solidFill>
                  <a:srgbClr val="FF0000"/>
                </a:solidFill>
              </a:rPr>
              <a:t> of </a:t>
            </a:r>
            <a:r>
              <a:rPr lang="en-US" sz="2400" b="1" dirty="0" err="1" smtClean="0">
                <a:solidFill>
                  <a:srgbClr val="FF0000"/>
                </a:solidFill>
              </a:rPr>
              <a:t>Holmium:Yag</a:t>
            </a:r>
            <a:r>
              <a:rPr lang="en-US" sz="2400" b="1" dirty="0" smtClean="0">
                <a:solidFill>
                  <a:srgbClr val="FF0000"/>
                </a:solidFill>
              </a:rPr>
              <a:t> laser :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5800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 smtClean="0">
                <a:solidFill>
                  <a:srgbClr val="093EE7"/>
                </a:solidFill>
              </a:rPr>
              <a:t>Urological </a:t>
            </a:r>
            <a:r>
              <a:rPr lang="en-US" sz="2400" b="1" dirty="0" smtClean="0">
                <a:solidFill>
                  <a:srgbClr val="093EE7"/>
                </a:solidFill>
              </a:rPr>
              <a:t>Applications:</a:t>
            </a:r>
            <a:endParaRPr lang="en-US" altLang="ko-KR" sz="2400" b="1" dirty="0" smtClean="0">
              <a:solidFill>
                <a:srgbClr val="093EE7"/>
              </a:solidFill>
            </a:endParaRP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Ureteral</a:t>
            </a:r>
            <a:r>
              <a:rPr lang="en-US" dirty="0" smtClean="0"/>
              <a:t> Stone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Badder</a:t>
            </a:r>
            <a:r>
              <a:rPr lang="en-US" dirty="0" smtClean="0"/>
              <a:t> Stones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smtClean="0"/>
              <a:t>Kidney stones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smtClean="0"/>
              <a:t>Bladder Tumor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Ureteral</a:t>
            </a:r>
            <a:r>
              <a:rPr lang="en-US" dirty="0" smtClean="0"/>
              <a:t> Tumor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Condyloma</a:t>
            </a:r>
            <a:r>
              <a:rPr lang="en-US" dirty="0" smtClean="0"/>
              <a:t> </a:t>
            </a:r>
            <a:r>
              <a:rPr lang="en-US" dirty="0" err="1" smtClean="0"/>
              <a:t>Acuminata</a:t>
            </a:r>
            <a:r>
              <a:rPr lang="en-US" dirty="0" smtClean="0"/>
              <a:t>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err="1" smtClean="0"/>
              <a:t>Ureteral</a:t>
            </a:r>
            <a:r>
              <a:rPr lang="en-US" dirty="0" smtClean="0"/>
              <a:t> Stricture	</a:t>
            </a:r>
          </a:p>
          <a:p>
            <a:pPr marL="339725" indent="-339725">
              <a:buFont typeface="Wingdings" pitchFamily="2" charset="2"/>
              <a:buChar char="ü"/>
            </a:pPr>
            <a:r>
              <a:rPr lang="en-US" dirty="0" smtClean="0"/>
              <a:t>Bladder Neck Contracture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04800" y="373450"/>
            <a:ext cx="8610600" cy="4647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800" b="1" u="sng" dirty="0">
                <a:solidFill>
                  <a:srgbClr val="FF0000"/>
                </a:solidFill>
              </a:rPr>
              <a:t>Parameters of Laser Radiation:</a:t>
            </a:r>
          </a:p>
          <a:p>
            <a:pPr marL="342900" indent="-342900">
              <a:tabLst>
                <a:tab pos="457200" algn="l"/>
              </a:tabLst>
            </a:pPr>
            <a:endParaRPr lang="en-US" sz="2800" b="1" u="sng" dirty="0">
              <a:solidFill>
                <a:srgbClr val="FF0000"/>
              </a:solidFill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0000FF"/>
                </a:solidFill>
              </a:rPr>
              <a:t>Wavelength</a:t>
            </a:r>
            <a:r>
              <a:rPr lang="en-US" sz="2400" b="1" dirty="0"/>
              <a:t> (nm) :               </a:t>
            </a:r>
            <a:r>
              <a:rPr lang="en-US" sz="2400" b="1" dirty="0">
                <a:solidFill>
                  <a:srgbClr val="FF0000"/>
                </a:solidFill>
              </a:rPr>
              <a:t>Absorption </a:t>
            </a:r>
            <a:r>
              <a:rPr lang="en-US" sz="2400" b="1" dirty="0"/>
              <a:t>+ Depth of Penetration</a:t>
            </a:r>
          </a:p>
          <a:p>
            <a:pPr marL="342900" indent="-342900">
              <a:tabLst>
                <a:tab pos="457200" algn="l"/>
              </a:tabLst>
            </a:pPr>
            <a:endParaRPr lang="en-US" sz="2400" b="1" dirty="0"/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Power</a:t>
            </a:r>
            <a:r>
              <a:rPr lang="en-US" sz="2400" b="1" dirty="0"/>
              <a:t>( P ): </a:t>
            </a:r>
            <a:r>
              <a:rPr lang="en-US" sz="2400" dirty="0"/>
              <a:t>The rate at which the energy is delivered (W)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Exposure time</a:t>
            </a:r>
            <a:r>
              <a:rPr lang="en-US" sz="2400" b="1" dirty="0"/>
              <a:t> (t) : 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Pulse duration</a:t>
            </a:r>
            <a:r>
              <a:rPr lang="en-US" sz="2400" b="1" dirty="0"/>
              <a:t>, (s)  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Energy</a:t>
            </a:r>
            <a:r>
              <a:rPr lang="en-US" sz="2400" b="1" dirty="0"/>
              <a:t>( E )= P x t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Spot size</a:t>
            </a:r>
            <a:r>
              <a:rPr lang="en-US" sz="2400" b="1" dirty="0"/>
              <a:t> (cm).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Power Density</a:t>
            </a:r>
            <a:r>
              <a:rPr lang="en-US" sz="2400" b="1" dirty="0"/>
              <a:t> (Irradiance)=</a:t>
            </a:r>
            <a:r>
              <a:rPr lang="en-US" sz="2400" dirty="0"/>
              <a:t>P/A (W/cm²)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Energy density</a:t>
            </a:r>
            <a:r>
              <a:rPr lang="en-US" sz="2400" b="1" dirty="0"/>
              <a:t> (</a:t>
            </a:r>
            <a:r>
              <a:rPr lang="en-US" sz="2400" b="1" dirty="0" err="1"/>
              <a:t>Fluence</a:t>
            </a:r>
            <a:r>
              <a:rPr lang="en-US" sz="2400" b="1" dirty="0"/>
              <a:t>)= </a:t>
            </a:r>
            <a:r>
              <a:rPr lang="en-US" sz="2400" dirty="0"/>
              <a:t>E/A (j /cm²)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 </a:t>
            </a:r>
            <a:r>
              <a:rPr lang="en-US" sz="2400" b="1" u="sng" dirty="0"/>
              <a:t>PRR</a:t>
            </a:r>
            <a:r>
              <a:rPr lang="en-US" sz="2400" b="1" dirty="0"/>
              <a:t> is the pulse repetition rate</a:t>
            </a:r>
            <a:r>
              <a:rPr lang="en-US" sz="2400" dirty="0"/>
              <a:t>,( </a:t>
            </a:r>
            <a:r>
              <a:rPr lang="en-US" sz="2400" dirty="0" err="1"/>
              <a:t>i.e</a:t>
            </a:r>
            <a:r>
              <a:rPr lang="en-US" sz="2400" dirty="0"/>
              <a:t>: number of pulses per second )</a:t>
            </a:r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2895600" y="1524000"/>
            <a:ext cx="762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066800" y="2286000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0">
              <a:buFont typeface="Symbol" pitchFamily="18" charset="2"/>
              <a:buChar char=""/>
              <a:tabLst>
                <a:tab pos="514350" algn="l"/>
              </a:tabLst>
            </a:pPr>
            <a:r>
              <a:rPr lang="en-US" sz="2400" b="1" dirty="0"/>
              <a:t>   </a:t>
            </a:r>
            <a:r>
              <a:rPr lang="en-US" sz="2400" b="1" u="sng" dirty="0">
                <a:solidFill>
                  <a:schemeClr val="accent2"/>
                </a:solidFill>
              </a:rPr>
              <a:t>Gas Laser :</a:t>
            </a:r>
            <a:r>
              <a:rPr lang="en-US" sz="2400" dirty="0"/>
              <a:t> 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1066800" y="3048000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0">
              <a:buFont typeface="Symbol" pitchFamily="18" charset="2"/>
              <a:buChar char=""/>
              <a:tabLst>
                <a:tab pos="514350" algn="l"/>
              </a:tabLst>
            </a:pPr>
            <a:r>
              <a:rPr lang="en-US" sz="2400" dirty="0"/>
              <a:t>   </a:t>
            </a:r>
            <a:r>
              <a:rPr lang="en-US" sz="2400" b="1" u="sng" dirty="0">
                <a:solidFill>
                  <a:schemeClr val="accent2"/>
                </a:solidFill>
              </a:rPr>
              <a:t>Solid state laser :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1066800" y="3886200"/>
            <a:ext cx="299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0">
              <a:buFont typeface="Symbol" pitchFamily="18" charset="2"/>
              <a:buChar char=""/>
              <a:tabLst>
                <a:tab pos="342900" algn="l"/>
                <a:tab pos="514350" algn="l"/>
              </a:tabLst>
            </a:pPr>
            <a:r>
              <a:rPr lang="en-US" sz="2400" b="1" dirty="0"/>
              <a:t>   </a:t>
            </a:r>
            <a:r>
              <a:rPr lang="en-US" sz="2400" b="1" u="sng" dirty="0">
                <a:solidFill>
                  <a:schemeClr val="accent2"/>
                </a:solidFill>
              </a:rPr>
              <a:t>Liquid dye laser: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1091701" y="4724400"/>
            <a:ext cx="3327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0">
              <a:buClr>
                <a:schemeClr val="tx1"/>
              </a:buClr>
              <a:buFont typeface="Symbol" pitchFamily="18" charset="2"/>
              <a:buChar char=""/>
              <a:tabLst>
                <a:tab pos="514350" algn="l"/>
              </a:tabLst>
            </a:pPr>
            <a:r>
              <a:rPr lang="en-US" sz="2400" b="1" u="sng" dirty="0">
                <a:solidFill>
                  <a:schemeClr val="accent2"/>
                </a:solidFill>
              </a:rPr>
              <a:t>  Semiconductor Lasers:</a:t>
            </a: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4648200" y="2286000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2400" dirty="0"/>
              <a:t>He-Ne </a:t>
            </a:r>
            <a:r>
              <a:rPr lang="en-US" sz="2400" dirty="0" smtClean="0"/>
              <a:t>laser</a:t>
            </a:r>
            <a:r>
              <a:rPr lang="en-US" sz="2400" dirty="0"/>
              <a:t>,    CO2  laser 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4648200" y="2967464"/>
            <a:ext cx="3571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2400" dirty="0"/>
              <a:t>Ruby laser,   </a:t>
            </a:r>
            <a:r>
              <a:rPr lang="en-US" sz="2400" dirty="0" err="1"/>
              <a:t>Nd</a:t>
            </a:r>
            <a:r>
              <a:rPr lang="en-US" sz="2400" dirty="0"/>
              <a:t>: YAG Laser</a:t>
            </a:r>
          </a:p>
          <a:p>
            <a:pPr algn="r"/>
            <a:endParaRPr lang="en-US" sz="2400" dirty="0"/>
          </a:p>
        </p:txBody>
      </p:sp>
      <p:sp>
        <p:nvSpPr>
          <p:cNvPr id="44041" name="Rectangle 12"/>
          <p:cNvSpPr>
            <a:spLocks noChangeArrowheads="1"/>
          </p:cNvSpPr>
          <p:nvPr/>
        </p:nvSpPr>
        <p:spPr bwMode="auto">
          <a:xfrm>
            <a:off x="4780413" y="3886200"/>
            <a:ext cx="3144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400" dirty="0" smtClean="0"/>
              <a:t>Pulsed Dye lasers (PDL) </a:t>
            </a:r>
            <a:endParaRPr lang="en-US" sz="2400" dirty="0"/>
          </a:p>
        </p:txBody>
      </p: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670949" y="4724400"/>
            <a:ext cx="1764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400" dirty="0" smtClean="0"/>
              <a:t>Diode Lasers</a:t>
            </a:r>
            <a:endParaRPr lang="en-US" sz="2400" dirty="0"/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685800" y="1066800"/>
            <a:ext cx="588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   ACCORDING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ACTIVE MEDIUM</a:t>
            </a:r>
            <a:endParaRPr lang="en-US" sz="24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04800" y="1524000"/>
            <a:ext cx="8458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 u="sng" dirty="0">
                <a:solidFill>
                  <a:schemeClr val="accent2"/>
                </a:solidFill>
              </a:rPr>
              <a:t>CLASS </a:t>
            </a:r>
            <a:r>
              <a:rPr lang="en-US" sz="1800" b="1" u="sng" dirty="0">
                <a:solidFill>
                  <a:srgbClr val="FF3300"/>
                </a:solidFill>
              </a:rPr>
              <a:t>I</a:t>
            </a:r>
            <a:r>
              <a:rPr lang="en-US" sz="1800" b="1" u="sng" dirty="0">
                <a:solidFill>
                  <a:schemeClr val="accent2"/>
                </a:solidFill>
              </a:rPr>
              <a:t>  LASER</a:t>
            </a:r>
            <a:r>
              <a:rPr lang="en-US" sz="1800" b="1" dirty="0">
                <a:solidFill>
                  <a:schemeClr val="accent2"/>
                </a:solidFill>
              </a:rPr>
              <a:t> :      </a:t>
            </a:r>
            <a:r>
              <a:rPr lang="en-US" sz="1600" b="1" dirty="0"/>
              <a:t>Low power lasers</a:t>
            </a:r>
            <a:r>
              <a:rPr lang="en-US" sz="1600" dirty="0"/>
              <a:t> usually less than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smtClean="0">
                <a:solidFill>
                  <a:srgbClr val="FF3300"/>
                </a:solidFill>
              </a:rPr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0.4</a:t>
            </a:r>
            <a:r>
              <a:rPr lang="en-US" sz="1600" b="1" dirty="0" smtClean="0"/>
              <a:t> </a:t>
            </a:r>
            <a:r>
              <a:rPr lang="en-US" sz="1600" b="1" dirty="0"/>
              <a:t>mW</a:t>
            </a:r>
            <a:r>
              <a:rPr lang="en-US" sz="1600" dirty="0"/>
              <a:t>. </a:t>
            </a:r>
          </a:p>
          <a:p>
            <a:r>
              <a:rPr lang="en-US" sz="1600" dirty="0"/>
              <a:t>                                         Examples : laser printers, CD players, and diode lasers 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304800" y="2133600"/>
            <a:ext cx="749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 u="sng" dirty="0">
                <a:solidFill>
                  <a:schemeClr val="accent2"/>
                </a:solidFill>
              </a:rPr>
              <a:t>CLASS </a:t>
            </a:r>
            <a:r>
              <a:rPr lang="en-US" sz="1800" b="1" u="sng" dirty="0">
                <a:solidFill>
                  <a:srgbClr val="FF3300"/>
                </a:solidFill>
              </a:rPr>
              <a:t>II</a:t>
            </a:r>
            <a:r>
              <a:rPr lang="en-US" sz="1800" b="1" u="sng" dirty="0">
                <a:solidFill>
                  <a:schemeClr val="accent2"/>
                </a:solidFill>
              </a:rPr>
              <a:t> LASER :</a:t>
            </a:r>
            <a:r>
              <a:rPr lang="en-US" sz="1800" b="1" dirty="0">
                <a:solidFill>
                  <a:schemeClr val="accent2"/>
                </a:solidFill>
              </a:rPr>
              <a:t>      </a:t>
            </a:r>
            <a:r>
              <a:rPr lang="en-US" sz="1600" b="1" dirty="0"/>
              <a:t>Low power lasers</a:t>
            </a:r>
            <a:r>
              <a:rPr lang="en-US" sz="1600" dirty="0"/>
              <a:t> </a:t>
            </a:r>
            <a:r>
              <a:rPr lang="en-US" sz="1600" b="1" dirty="0" smtClean="0"/>
              <a:t> {</a:t>
            </a:r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FF3300"/>
                </a:solidFill>
              </a:rPr>
              <a:t>0.4 -</a:t>
            </a:r>
            <a:r>
              <a:rPr lang="en-US" sz="1600" dirty="0" smtClean="0">
                <a:solidFill>
                  <a:srgbClr val="FF3300"/>
                </a:solidFill>
              </a:rPr>
              <a:t>1</a:t>
            </a:r>
            <a:r>
              <a:rPr lang="en-US" sz="1600" dirty="0" smtClean="0"/>
              <a:t> mW</a:t>
            </a:r>
            <a:r>
              <a:rPr lang="en-US" sz="1600" b="1" dirty="0" smtClean="0"/>
              <a:t> }</a:t>
            </a:r>
            <a:r>
              <a:rPr lang="en-US" sz="1600" dirty="0" smtClean="0"/>
              <a:t>. </a:t>
            </a:r>
            <a:endParaRPr lang="en-US" sz="1600" dirty="0"/>
          </a:p>
          <a:p>
            <a:r>
              <a:rPr lang="en-US" sz="1600" dirty="0"/>
              <a:t>                                         Examples : laser pointers, range finders</a:t>
            </a:r>
            <a:r>
              <a:rPr lang="en-US" sz="1800" b="1" dirty="0">
                <a:solidFill>
                  <a:schemeClr val="accent2"/>
                </a:solidFill>
              </a:rPr>
              <a:t>               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04800" y="3200400"/>
            <a:ext cx="8229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 u="sng" dirty="0">
                <a:solidFill>
                  <a:schemeClr val="accent2"/>
                </a:solidFill>
              </a:rPr>
              <a:t>CLASS</a:t>
            </a:r>
            <a:r>
              <a:rPr lang="en-US" sz="1800" b="1" u="sng" dirty="0">
                <a:solidFill>
                  <a:srgbClr val="FF3300"/>
                </a:solidFill>
              </a:rPr>
              <a:t> </a:t>
            </a:r>
            <a:r>
              <a:rPr lang="en-US" sz="1800" b="1" u="sng" dirty="0" err="1">
                <a:solidFill>
                  <a:srgbClr val="FF3300"/>
                </a:solidFill>
              </a:rPr>
              <a:t>IIIa</a:t>
            </a:r>
            <a:r>
              <a:rPr lang="en-US" sz="1800" b="1" u="sng" dirty="0">
                <a:solidFill>
                  <a:schemeClr val="accent2"/>
                </a:solidFill>
              </a:rPr>
              <a:t> LASER :</a:t>
            </a:r>
            <a:r>
              <a:rPr lang="en-US" sz="1800" b="1" dirty="0">
                <a:solidFill>
                  <a:schemeClr val="accent2"/>
                </a:solidFill>
              </a:rPr>
              <a:t>   </a:t>
            </a:r>
            <a:r>
              <a:rPr lang="en-US" sz="1600" b="1" dirty="0">
                <a:solidFill>
                  <a:srgbClr val="0000FF"/>
                </a:solidFill>
              </a:rPr>
              <a:t>Intermediate power lasers</a:t>
            </a:r>
            <a:r>
              <a:rPr lang="en-US" sz="1600" b="1" dirty="0"/>
              <a:t>  { </a:t>
            </a:r>
            <a:r>
              <a:rPr lang="en-US" sz="1600" b="1" dirty="0">
                <a:solidFill>
                  <a:srgbClr val="FF3300"/>
                </a:solidFill>
              </a:rPr>
              <a:t>1-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3300"/>
                </a:solidFill>
              </a:rPr>
              <a:t>5 </a:t>
            </a:r>
            <a:r>
              <a:rPr lang="en-US" sz="1600" b="1" dirty="0" err="1"/>
              <a:t>mW</a:t>
            </a:r>
            <a:r>
              <a:rPr lang="en-US" sz="1600" b="1" dirty="0"/>
              <a:t> }</a:t>
            </a:r>
            <a:r>
              <a:rPr lang="en-US" sz="1600" dirty="0"/>
              <a:t> </a:t>
            </a:r>
          </a:p>
          <a:p>
            <a:r>
              <a:rPr lang="en-US" sz="1600" b="1" dirty="0"/>
              <a:t>                                         </a:t>
            </a:r>
            <a:r>
              <a:rPr lang="en-US" sz="1600" dirty="0"/>
              <a:t>Example : laser scanner.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sz="1800" b="1" u="sng" dirty="0">
                <a:solidFill>
                  <a:schemeClr val="accent2"/>
                </a:solidFill>
              </a:rPr>
              <a:t>CLASS </a:t>
            </a:r>
            <a:r>
              <a:rPr lang="en-US" sz="1800" b="1" u="sng" dirty="0" err="1">
                <a:solidFill>
                  <a:srgbClr val="FF3300"/>
                </a:solidFill>
              </a:rPr>
              <a:t>IIIb</a:t>
            </a:r>
            <a:r>
              <a:rPr lang="en-US" sz="1800" b="1" u="sng" dirty="0">
                <a:solidFill>
                  <a:schemeClr val="accent2"/>
                </a:solidFill>
              </a:rPr>
              <a:t> LASER </a:t>
            </a:r>
            <a:r>
              <a:rPr lang="en-US" sz="1800" b="1" dirty="0">
                <a:solidFill>
                  <a:schemeClr val="accent2"/>
                </a:solidFill>
              </a:rPr>
              <a:t>:   </a:t>
            </a:r>
            <a:r>
              <a:rPr lang="en-US" sz="1600" b="1" dirty="0">
                <a:solidFill>
                  <a:srgbClr val="0000FF"/>
                </a:solidFill>
              </a:rPr>
              <a:t>Intermediate power lasers</a:t>
            </a:r>
            <a:r>
              <a:rPr lang="en-US" sz="1600" dirty="0"/>
              <a:t> </a:t>
            </a:r>
            <a:r>
              <a:rPr lang="en-US" sz="1600" b="1" dirty="0"/>
              <a:t> either </a:t>
            </a:r>
          </a:p>
          <a:p>
            <a:pPr marL="1887538" indent="-1887538"/>
            <a:r>
              <a:rPr lang="en-US" sz="1600" b="1" dirty="0">
                <a:solidFill>
                  <a:srgbClr val="0000FF"/>
                </a:solidFill>
              </a:rPr>
              <a:t>                                        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CW</a:t>
            </a:r>
            <a:r>
              <a:rPr lang="en-US" sz="1600" dirty="0"/>
              <a:t> wave laser power of </a:t>
            </a:r>
            <a:r>
              <a:rPr lang="en-US" sz="1600" b="1" dirty="0">
                <a:solidFill>
                  <a:srgbClr val="FF3300"/>
                </a:solidFill>
              </a:rPr>
              <a:t>5- 500 </a:t>
            </a:r>
            <a:r>
              <a:rPr lang="en-US" sz="1600" b="1" dirty="0"/>
              <a:t>mW</a:t>
            </a:r>
            <a:r>
              <a:rPr lang="en-US" sz="1600" dirty="0"/>
              <a:t>} or </a:t>
            </a:r>
            <a:r>
              <a:rPr lang="en-US" sz="1600" dirty="0">
                <a:solidFill>
                  <a:srgbClr val="0000FF"/>
                </a:solidFill>
              </a:rPr>
              <a:t>                                                                             </a:t>
            </a:r>
            <a:r>
              <a:rPr lang="en-US" sz="1600" dirty="0" smtClean="0">
                <a:solidFill>
                  <a:srgbClr val="0000FF"/>
                </a:solidFill>
              </a:rPr>
              <a:t>      </a:t>
            </a:r>
            <a:r>
              <a:rPr lang="en-US" sz="1600" b="1" dirty="0" smtClean="0">
                <a:solidFill>
                  <a:srgbClr val="0000FF"/>
                </a:solidFill>
              </a:rPr>
              <a:t>pulsed</a:t>
            </a:r>
            <a:r>
              <a:rPr lang="en-US" sz="1600" dirty="0" smtClean="0"/>
              <a:t> </a:t>
            </a:r>
            <a:r>
              <a:rPr lang="en-US" sz="1600" dirty="0"/>
              <a:t>(energy density of </a:t>
            </a:r>
            <a:r>
              <a:rPr lang="en-US" sz="1600" b="1" dirty="0"/>
              <a:t>less than </a:t>
            </a:r>
            <a:r>
              <a:rPr lang="en-US" sz="1600" b="1" dirty="0">
                <a:solidFill>
                  <a:srgbClr val="FF3300"/>
                </a:solidFill>
              </a:rPr>
              <a:t>10 </a:t>
            </a:r>
            <a:r>
              <a:rPr lang="en-US" sz="1600" b="1" dirty="0" smtClean="0"/>
              <a:t>J </a:t>
            </a:r>
            <a:r>
              <a:rPr lang="en-US" sz="1600" b="1" dirty="0"/>
              <a:t>/</a:t>
            </a:r>
            <a:r>
              <a:rPr lang="en-US" sz="1600" b="1" dirty="0" smtClean="0"/>
              <a:t>cm²)</a:t>
            </a:r>
            <a:r>
              <a:rPr lang="en-US" sz="1600" dirty="0" smtClean="0"/>
              <a:t> </a:t>
            </a:r>
            <a:endParaRPr lang="en-US" sz="1600" dirty="0"/>
          </a:p>
          <a:p>
            <a:pPr marL="2168525" indent="-2168525"/>
            <a:r>
              <a:rPr lang="en-US" sz="1600" dirty="0"/>
              <a:t>                                      </a:t>
            </a:r>
            <a:r>
              <a:rPr lang="en-US" sz="1600" dirty="0" smtClean="0"/>
              <a:t>   </a:t>
            </a:r>
            <a:r>
              <a:rPr lang="en-US" sz="1600" dirty="0"/>
              <a:t>Example : dye lasers</a:t>
            </a: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304800" y="5211763"/>
            <a:ext cx="8458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 u="sng" dirty="0">
                <a:solidFill>
                  <a:schemeClr val="accent2"/>
                </a:solidFill>
              </a:rPr>
              <a:t>CLASS </a:t>
            </a:r>
            <a:r>
              <a:rPr lang="en-US" sz="1800" b="1" u="sng" dirty="0">
                <a:solidFill>
                  <a:srgbClr val="FF3300"/>
                </a:solidFill>
              </a:rPr>
              <a:t>IV</a:t>
            </a:r>
            <a:r>
              <a:rPr lang="en-US" sz="1800" b="1" u="sng" dirty="0">
                <a:solidFill>
                  <a:schemeClr val="accent2"/>
                </a:solidFill>
              </a:rPr>
              <a:t> LASER :</a:t>
            </a:r>
            <a:r>
              <a:rPr lang="en-US" sz="1800" b="1" dirty="0">
                <a:solidFill>
                  <a:schemeClr val="accent2"/>
                </a:solidFill>
              </a:rPr>
              <a:t>    </a:t>
            </a:r>
            <a:r>
              <a:rPr lang="en-US" sz="1600" b="1" dirty="0" smtClean="0">
                <a:solidFill>
                  <a:srgbClr val="FF3300"/>
                </a:solidFill>
              </a:rPr>
              <a:t>High </a:t>
            </a:r>
            <a:r>
              <a:rPr lang="en-US" sz="1600" b="1" dirty="0">
                <a:solidFill>
                  <a:srgbClr val="FF3300"/>
                </a:solidFill>
              </a:rPr>
              <a:t>power lasers</a:t>
            </a:r>
            <a:r>
              <a:rPr lang="en-US" sz="1600" b="1" dirty="0"/>
              <a:t> include: </a:t>
            </a:r>
          </a:p>
          <a:p>
            <a:r>
              <a:rPr lang="en-US" sz="1600" b="1" dirty="0"/>
              <a:t> (</a:t>
            </a:r>
            <a:r>
              <a:rPr lang="en-US" sz="1600" b="1" dirty="0">
                <a:solidFill>
                  <a:srgbClr val="FF0000"/>
                </a:solidFill>
              </a:rPr>
              <a:t>medical  laser</a:t>
            </a:r>
            <a:r>
              <a:rPr lang="en-US" sz="1600" b="1" dirty="0"/>
              <a:t>)</a:t>
            </a:r>
            <a:r>
              <a:rPr lang="en-US" sz="1600" b="1" dirty="0">
                <a:solidFill>
                  <a:srgbClr val="0000FF"/>
                </a:solidFill>
              </a:rPr>
              <a:t>          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CW</a:t>
            </a:r>
            <a:r>
              <a:rPr lang="en-US" sz="1600" b="1" dirty="0"/>
              <a:t> </a:t>
            </a:r>
            <a:r>
              <a:rPr lang="en-US" sz="1600" dirty="0"/>
              <a:t>lasers power of more than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3300"/>
                </a:solidFill>
              </a:rPr>
              <a:t>500 </a:t>
            </a:r>
            <a:r>
              <a:rPr lang="en-US" sz="1600" b="1" dirty="0"/>
              <a:t>mW or  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                                      </a:t>
            </a:r>
            <a:r>
              <a:rPr lang="en-US" sz="1600" b="1" dirty="0" smtClean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pulsed</a:t>
            </a:r>
            <a:r>
              <a:rPr lang="en-US" sz="1600" b="1" dirty="0"/>
              <a:t> </a:t>
            </a:r>
            <a:r>
              <a:rPr lang="en-US" sz="1600" dirty="0"/>
              <a:t>type lasers with energy density of</a:t>
            </a:r>
            <a:r>
              <a:rPr lang="en-US" sz="1600" b="1" dirty="0"/>
              <a:t> more than </a:t>
            </a:r>
            <a:r>
              <a:rPr lang="en-US" sz="1600" b="1" dirty="0">
                <a:solidFill>
                  <a:srgbClr val="FF3300"/>
                </a:solidFill>
              </a:rPr>
              <a:t>10</a:t>
            </a:r>
            <a:r>
              <a:rPr lang="en-US" sz="1600" b="1" dirty="0"/>
              <a:t> </a:t>
            </a:r>
            <a:r>
              <a:rPr lang="en-US" sz="1600" b="1" dirty="0" smtClean="0"/>
              <a:t>J </a:t>
            </a:r>
            <a:r>
              <a:rPr lang="en-US" sz="1600" b="1" dirty="0"/>
              <a:t>/</a:t>
            </a:r>
            <a:r>
              <a:rPr lang="en-US" sz="1600" b="1" dirty="0" smtClean="0"/>
              <a:t>cm²</a:t>
            </a:r>
            <a:r>
              <a:rPr lang="en-US" sz="1600" dirty="0" smtClean="0"/>
              <a:t>                                                                                               </a:t>
            </a:r>
            <a:r>
              <a:rPr lang="en-US" sz="1600" dirty="0" smtClean="0">
                <a:solidFill>
                  <a:srgbClr val="FFCCCC"/>
                </a:solidFill>
              </a:rPr>
              <a:t>.</a:t>
            </a:r>
            <a:r>
              <a:rPr lang="en-US" sz="1600" dirty="0" smtClean="0"/>
              <a:t>                                       Examples </a:t>
            </a:r>
            <a:r>
              <a:rPr lang="en-US" sz="1600" dirty="0"/>
              <a:t>: argon laser and Nd:YAG laser,CO2 laser,</a:t>
            </a:r>
            <a:r>
              <a:rPr lang="en-US" sz="1600" b="1" dirty="0"/>
              <a:t> …….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5063" name="Rectangle 11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 flipV="1">
            <a:off x="381000" y="2895600"/>
            <a:ext cx="80772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5" name="Line 13"/>
          <p:cNvSpPr>
            <a:spLocks noChangeShapeType="1"/>
          </p:cNvSpPr>
          <p:nvPr/>
        </p:nvSpPr>
        <p:spPr bwMode="auto">
          <a:xfrm flipV="1">
            <a:off x="304800" y="4953000"/>
            <a:ext cx="80772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381000" y="833735"/>
            <a:ext cx="4415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   ACCORDING TO 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609600"/>
            <a:ext cx="4330700" cy="457200"/>
            <a:chOff x="0" y="0"/>
            <a:chExt cx="2728" cy="288"/>
          </a:xfrm>
        </p:grpSpPr>
        <p:sp>
          <p:nvSpPr>
            <p:cNvPr id="4611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1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81711" y="1166982"/>
            <a:ext cx="7923751" cy="4463697"/>
            <a:chOff x="-41" y="672"/>
            <a:chExt cx="3839" cy="1904"/>
          </a:xfrm>
        </p:grpSpPr>
        <p:sp>
          <p:nvSpPr>
            <p:cNvPr id="46113" name="Rectangle 12"/>
            <p:cNvSpPr>
              <a:spLocks noChangeArrowheads="1"/>
            </p:cNvSpPr>
            <p:nvPr/>
          </p:nvSpPr>
          <p:spPr bwMode="auto">
            <a:xfrm>
              <a:off x="0" y="694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584" y="672"/>
              <a:ext cx="650" cy="118"/>
              <a:chOff x="0" y="1070"/>
              <a:chExt cx="650" cy="118"/>
            </a:xfrm>
          </p:grpSpPr>
          <p:sp>
            <p:nvSpPr>
              <p:cNvPr id="46110" name="Rectangle 14"/>
              <p:cNvSpPr>
                <a:spLocks noChangeArrowheads="1"/>
              </p:cNvSpPr>
              <p:nvPr/>
            </p:nvSpPr>
            <p:spPr bwMode="auto">
              <a:xfrm>
                <a:off x="1" y="1070"/>
                <a:ext cx="649" cy="117"/>
              </a:xfrm>
              <a:prstGeom prst="rect">
                <a:avLst/>
              </a:prstGeom>
              <a:noFill/>
              <a:ln w="9525">
                <a:solidFill>
                  <a:schemeClr val="bg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pPr algn="ctr" rtl="0"/>
                <a:endParaRPr lang="en-US" sz="1200"/>
              </a:p>
            </p:txBody>
          </p:sp>
          <p:sp>
            <p:nvSpPr>
              <p:cNvPr id="46111" name="Rectangle 15"/>
              <p:cNvSpPr>
                <a:spLocks noChangeArrowheads="1"/>
              </p:cNvSpPr>
              <p:nvPr/>
            </p:nvSpPr>
            <p:spPr bwMode="auto">
              <a:xfrm>
                <a:off x="0" y="1188"/>
                <a:ext cx="0" cy="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109" name="Rectangle 18"/>
            <p:cNvSpPr>
              <a:spLocks noChangeArrowheads="1"/>
            </p:cNvSpPr>
            <p:nvPr/>
          </p:nvSpPr>
          <p:spPr bwMode="auto">
            <a:xfrm>
              <a:off x="1234" y="694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7" name="Rectangle 21"/>
            <p:cNvSpPr>
              <a:spLocks noChangeArrowheads="1"/>
            </p:cNvSpPr>
            <p:nvPr/>
          </p:nvSpPr>
          <p:spPr bwMode="auto">
            <a:xfrm>
              <a:off x="1818" y="790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9" name="Rectangle 22"/>
            <p:cNvSpPr>
              <a:spLocks noChangeArrowheads="1"/>
            </p:cNvSpPr>
            <p:nvPr/>
          </p:nvSpPr>
          <p:spPr bwMode="auto">
            <a:xfrm>
              <a:off x="-41" y="694"/>
              <a:ext cx="1417" cy="1786"/>
            </a:xfrm>
            <a:prstGeom prst="rect">
              <a:avLst/>
            </a:prstGeom>
            <a:noFill/>
            <a:ln w="9525">
              <a:solidFill>
                <a:schemeClr val="bg1">
                  <a:alpha val="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000" b="1" u="sng" dirty="0" smtClean="0">
                  <a:solidFill>
                    <a:srgbClr val="0000FF"/>
                  </a:solidFill>
                </a:rPr>
                <a:t>Ultraviolet</a:t>
              </a:r>
              <a:endParaRPr lang="en-US" sz="2000" b="1" u="sng" dirty="0">
                <a:solidFill>
                  <a:srgbClr val="0000FF"/>
                </a:solidFill>
              </a:endParaRPr>
            </a:p>
            <a:p>
              <a:pPr rtl="0"/>
              <a:r>
                <a:rPr lang="en-US" sz="1400" b="1" dirty="0"/>
                <a:t>Argon fluoride (</a:t>
              </a:r>
              <a:r>
                <a:rPr lang="en-US" sz="1400" b="1" dirty="0" err="1">
                  <a:solidFill>
                    <a:srgbClr val="0000FF"/>
                  </a:solidFill>
                </a:rPr>
                <a:t>Excimer</a:t>
              </a:r>
              <a:r>
                <a:rPr lang="en-US" sz="1400" b="1" dirty="0"/>
                <a:t>-UV)</a:t>
              </a:r>
              <a:br>
                <a:rPr lang="en-US" sz="1400" b="1" dirty="0"/>
              </a:br>
              <a:r>
                <a:rPr lang="en-US" sz="1400" b="1" dirty="0"/>
                <a:t>Krypton chloride (</a:t>
              </a:r>
              <a:r>
                <a:rPr lang="en-US" sz="1400" b="1" dirty="0" err="1"/>
                <a:t>Excimer</a:t>
              </a:r>
              <a:r>
                <a:rPr lang="en-US" sz="1400" b="1" dirty="0"/>
                <a:t>-UV)</a:t>
              </a:r>
              <a:br>
                <a:rPr lang="en-US" sz="1400" b="1" dirty="0"/>
              </a:br>
              <a:r>
                <a:rPr lang="en-US" sz="1400" b="1" dirty="0"/>
                <a:t>Krypton fluoride (</a:t>
              </a:r>
              <a:r>
                <a:rPr lang="en-US" sz="1400" b="1" dirty="0" err="1"/>
                <a:t>Excimer</a:t>
              </a:r>
              <a:r>
                <a:rPr lang="en-US" sz="1400" b="1" dirty="0"/>
                <a:t>-UV)</a:t>
              </a:r>
              <a:br>
                <a:rPr lang="en-US" sz="1400" b="1" dirty="0"/>
              </a:br>
              <a:r>
                <a:rPr lang="en-US" sz="1400" b="1" dirty="0"/>
                <a:t>Xenon chloride (</a:t>
              </a:r>
              <a:r>
                <a:rPr lang="en-US" sz="1400" b="1" dirty="0" err="1"/>
                <a:t>Excimer</a:t>
              </a:r>
              <a:r>
                <a:rPr lang="en-US" sz="1400" b="1" dirty="0"/>
                <a:t>-UV)</a:t>
              </a:r>
              <a:br>
                <a:rPr lang="en-US" sz="1400" b="1" dirty="0"/>
              </a:br>
              <a:r>
                <a:rPr lang="en-US" sz="1400" b="1" dirty="0"/>
                <a:t>Xenon fluoride (</a:t>
              </a:r>
              <a:r>
                <a:rPr lang="en-US" sz="1400" b="1" dirty="0" err="1"/>
                <a:t>Excimer</a:t>
              </a:r>
              <a:r>
                <a:rPr lang="en-US" sz="1400" b="1" dirty="0"/>
                <a:t>-UV)</a:t>
              </a:r>
              <a:br>
                <a:rPr lang="en-US" sz="1400" b="1" dirty="0"/>
              </a:br>
              <a:r>
                <a:rPr lang="en-US" sz="1400" b="1" dirty="0"/>
                <a:t>Helium cadmium (UV)</a:t>
              </a:r>
              <a:br>
                <a:rPr lang="en-US" sz="1400" b="1" dirty="0"/>
              </a:br>
              <a:r>
                <a:rPr lang="en-US" sz="1400" b="1" dirty="0"/>
                <a:t>Nitrogen (UV)</a:t>
              </a:r>
              <a:br>
                <a:rPr lang="en-US" sz="1400" b="1" dirty="0"/>
              </a:br>
              <a:r>
                <a:rPr lang="en-US" sz="1400" b="1" dirty="0"/>
                <a:t>                 </a:t>
              </a:r>
            </a:p>
            <a:p>
              <a:pPr rtl="0"/>
              <a:r>
                <a:rPr lang="en-US" sz="2000" b="1" dirty="0"/>
                <a:t>             </a:t>
              </a:r>
              <a:r>
                <a:rPr lang="en-US" sz="2000" b="1" dirty="0" smtClean="0"/>
                <a:t>    </a:t>
              </a:r>
              <a:r>
                <a:rPr lang="en-US" sz="2000" b="1" u="sng" dirty="0"/>
                <a:t>visible</a:t>
              </a:r>
              <a:r>
                <a:rPr lang="en-US" sz="2000" b="1" u="sng" dirty="0">
                  <a:solidFill>
                    <a:srgbClr val="FF0000"/>
                  </a:solidFill>
                </a:rPr>
                <a:t> </a:t>
              </a:r>
              <a:endParaRPr lang="en-US" sz="2000" b="1" u="sng" dirty="0"/>
            </a:p>
            <a:p>
              <a:pPr rtl="0"/>
              <a:r>
                <a:rPr lang="en-US" sz="1400" b="1" dirty="0"/>
                <a:t>Helium cadmium (violet)</a:t>
              </a:r>
              <a:br>
                <a:rPr lang="en-US" sz="1400" b="1" dirty="0"/>
              </a:br>
              <a:r>
                <a:rPr lang="en-US" sz="1400" b="1" dirty="0"/>
                <a:t>Krypton (blue)</a:t>
              </a:r>
              <a:br>
                <a:rPr lang="en-US" sz="1400" b="1" dirty="0"/>
              </a:br>
              <a:r>
                <a:rPr lang="en-US" sz="1400" b="1" dirty="0"/>
                <a:t>Argon (blue)</a:t>
              </a:r>
              <a:br>
                <a:rPr lang="en-US" sz="1400" b="1" dirty="0"/>
              </a:br>
              <a:r>
                <a:rPr lang="en-US" sz="1400" b="1" dirty="0"/>
                <a:t>Copper vapor (green)</a:t>
              </a:r>
              <a:br>
                <a:rPr lang="en-US" sz="1400" b="1" dirty="0"/>
              </a:br>
              <a:r>
                <a:rPr lang="en-US" sz="1400" b="1" dirty="0"/>
                <a:t>Argon (green)</a:t>
              </a:r>
              <a:br>
                <a:rPr lang="en-US" sz="1400" b="1" dirty="0"/>
              </a:br>
              <a:r>
                <a:rPr lang="en-US" sz="1400" b="1" dirty="0"/>
                <a:t>Krypton (green)</a:t>
              </a:r>
              <a:br>
                <a:rPr lang="en-US" sz="1400" b="1" dirty="0"/>
              </a:br>
              <a:r>
                <a:rPr lang="en-US" sz="1400" b="1" dirty="0">
                  <a:solidFill>
                    <a:schemeClr val="hlink"/>
                  </a:solidFill>
                </a:rPr>
                <a:t>Frequency doubled </a:t>
              </a:r>
              <a:br>
                <a:rPr lang="en-US" sz="1400" b="1" dirty="0">
                  <a:solidFill>
                    <a:schemeClr val="hlink"/>
                  </a:solidFill>
                </a:rPr>
              </a:br>
              <a:r>
                <a:rPr lang="en-US" sz="1400" b="1" dirty="0">
                  <a:solidFill>
                    <a:schemeClr val="hlink"/>
                  </a:solidFill>
                </a:rPr>
                <a:t>     </a:t>
              </a:r>
              <a:r>
                <a:rPr lang="en-US" sz="1400" b="1" dirty="0" err="1">
                  <a:solidFill>
                    <a:schemeClr val="hlink"/>
                  </a:solidFill>
                </a:rPr>
                <a:t>Nd</a:t>
              </a:r>
              <a:r>
                <a:rPr lang="en-US" sz="1400" b="1" dirty="0">
                  <a:solidFill>
                    <a:schemeClr val="hlink"/>
                  </a:solidFill>
                </a:rPr>
                <a:t>: YAG</a:t>
              </a:r>
              <a:r>
                <a:rPr lang="en-US" sz="1400" b="1" dirty="0"/>
                <a:t> (green)</a:t>
              </a:r>
              <a:br>
                <a:rPr lang="en-US" sz="1400" b="1" dirty="0"/>
              </a:br>
              <a:r>
                <a:rPr lang="en-US" sz="1400" b="1" dirty="0"/>
                <a:t>Helium neon (green)</a:t>
              </a:r>
              <a:br>
                <a:rPr lang="en-US" sz="1400" b="1" dirty="0"/>
              </a:br>
              <a:r>
                <a:rPr lang="en-US" sz="1400" b="1" dirty="0"/>
                <a:t>Krypton (yellow)</a:t>
              </a:r>
              <a:br>
                <a:rPr lang="en-US" sz="1400" b="1" dirty="0"/>
              </a:br>
              <a:r>
                <a:rPr lang="en-US" sz="1400" b="1" dirty="0"/>
                <a:t>Copper vapor (yellow)</a:t>
              </a:r>
            </a:p>
          </p:txBody>
        </p:sp>
        <p:sp>
          <p:nvSpPr>
            <p:cNvPr id="46101" name="Rectangle 24"/>
            <p:cNvSpPr>
              <a:spLocks noChangeArrowheads="1"/>
            </p:cNvSpPr>
            <p:nvPr/>
          </p:nvSpPr>
          <p:spPr bwMode="auto">
            <a:xfrm>
              <a:off x="2107" y="696"/>
              <a:ext cx="1398" cy="1786"/>
            </a:xfrm>
            <a:prstGeom prst="rect">
              <a:avLst/>
            </a:prstGeom>
            <a:noFill/>
            <a:ln w="9525">
              <a:solidFill>
                <a:srgbClr val="FFCCCC">
                  <a:alpha val="0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400" b="1" dirty="0"/>
            </a:p>
            <a:p>
              <a:pPr rtl="0"/>
              <a:r>
                <a:rPr lang="en-US" sz="1400" b="1" dirty="0"/>
                <a:t>Helium neon (yellow)</a:t>
              </a:r>
              <a:br>
                <a:rPr lang="en-US" sz="1400" b="1" dirty="0"/>
              </a:br>
              <a:r>
                <a:rPr lang="en-US" sz="1400" b="1" dirty="0"/>
                <a:t>Helium neon (orange)</a:t>
              </a:r>
              <a:br>
                <a:rPr lang="en-US" sz="1400" b="1" dirty="0"/>
              </a:br>
              <a:r>
                <a:rPr lang="en-US" sz="1400" b="1" dirty="0"/>
                <a:t>Gold vapor (red)</a:t>
              </a:r>
              <a:br>
                <a:rPr lang="en-US" sz="1400" b="1" dirty="0"/>
              </a:br>
              <a:r>
                <a:rPr lang="en-US" sz="1400" b="1" dirty="0"/>
                <a:t>Helium neon (red)</a:t>
              </a:r>
              <a:br>
                <a:rPr lang="en-US" sz="1400" b="1" dirty="0"/>
              </a:br>
              <a:r>
                <a:rPr lang="en-US" sz="1400" b="1" dirty="0"/>
                <a:t>Krypton (red)</a:t>
              </a:r>
              <a:br>
                <a:rPr lang="en-US" sz="1400" b="1" dirty="0"/>
              </a:br>
              <a:r>
                <a:rPr lang="en-US" sz="1400" b="1" dirty="0" err="1"/>
                <a:t>Rohodamine</a:t>
              </a:r>
              <a:r>
                <a:rPr lang="en-US" sz="1400" b="1" dirty="0"/>
                <a:t> 6G dye (tunable)</a:t>
              </a:r>
              <a:br>
                <a:rPr lang="en-US" sz="1400" b="1" dirty="0"/>
              </a:br>
              <a:r>
                <a:rPr lang="en-US" sz="1400" b="1" dirty="0"/>
                <a:t>Ruby (CrAlO</a:t>
              </a:r>
              <a:r>
                <a:rPr lang="en-US" sz="1400" b="1" baseline="-30000" dirty="0"/>
                <a:t>3</a:t>
              </a:r>
              <a:r>
                <a:rPr lang="en-US" sz="1400" b="1" dirty="0"/>
                <a:t>) (red)</a:t>
              </a:r>
              <a:br>
                <a:rPr lang="en-US" sz="1400" b="1" dirty="0"/>
              </a:br>
              <a:r>
                <a:rPr lang="en-US" sz="1400" b="1" dirty="0"/>
                <a:t>           </a:t>
              </a:r>
            </a:p>
            <a:p>
              <a:pPr rtl="0"/>
              <a:r>
                <a:rPr lang="en-US" sz="2000" b="1" dirty="0"/>
                <a:t>               </a:t>
              </a:r>
              <a:r>
                <a:rPr lang="en-US" sz="2000" b="1" u="sng" dirty="0" smtClean="0">
                  <a:solidFill>
                    <a:srgbClr val="FF3300"/>
                  </a:solidFill>
                </a:rPr>
                <a:t>Infrared</a:t>
              </a:r>
              <a:endParaRPr lang="en-US" sz="2000" b="1" u="sng" dirty="0">
                <a:solidFill>
                  <a:srgbClr val="FF3300"/>
                </a:solidFill>
              </a:endParaRPr>
            </a:p>
            <a:p>
              <a:pPr rtl="0"/>
              <a:r>
                <a:rPr lang="en-US" sz="1400" b="1" dirty="0"/>
                <a:t>Gallium arsenide (</a:t>
              </a:r>
              <a:r>
                <a:rPr lang="en-US" sz="1400" b="1" dirty="0">
                  <a:solidFill>
                    <a:srgbClr val="FF0000"/>
                  </a:solidFill>
                </a:rPr>
                <a:t>diode-NIR</a:t>
              </a:r>
              <a:r>
                <a:rPr lang="en-US" sz="1400" b="1" dirty="0"/>
                <a:t>)</a:t>
              </a:r>
              <a:br>
                <a:rPr lang="en-US" sz="1400" b="1" dirty="0"/>
              </a:br>
              <a:r>
                <a:rPr lang="en-US" sz="1400" b="1" dirty="0" err="1">
                  <a:solidFill>
                    <a:srgbClr val="FF0000"/>
                  </a:solidFill>
                </a:rPr>
                <a:t>Nd:YAG</a:t>
              </a:r>
              <a:r>
                <a:rPr lang="en-US" sz="1400" b="1" dirty="0"/>
                <a:t> (NIR)</a:t>
              </a:r>
              <a:br>
                <a:rPr lang="en-US" sz="1400" b="1" dirty="0"/>
              </a:br>
              <a:r>
                <a:rPr lang="en-US" sz="1400" b="1" dirty="0"/>
                <a:t>Helium neon (NIR)</a:t>
              </a:r>
              <a:br>
                <a:rPr lang="en-US" sz="1400" b="1" dirty="0"/>
              </a:br>
              <a:r>
                <a:rPr lang="en-US" sz="1400" b="1" dirty="0"/>
                <a:t>Erbium (NIR)</a:t>
              </a:r>
              <a:br>
                <a:rPr lang="en-US" sz="1400" b="1" dirty="0"/>
              </a:br>
              <a:r>
                <a:rPr lang="en-US" sz="1400" b="1" dirty="0">
                  <a:solidFill>
                    <a:srgbClr val="FF0000"/>
                  </a:solidFill>
                </a:rPr>
                <a:t>Holmium: YAG</a:t>
              </a:r>
              <a:r>
                <a:rPr lang="en-US" sz="1400" b="1" dirty="0"/>
                <a:t> (NIR)</a:t>
              </a:r>
              <a:br>
                <a:rPr lang="en-US" sz="1400" b="1" dirty="0"/>
              </a:br>
              <a:r>
                <a:rPr lang="en-US" sz="1400" b="1" dirty="0"/>
                <a:t>Hydrogen fluoride (NIR)</a:t>
              </a:r>
              <a:br>
                <a:rPr lang="en-US" sz="1400" b="1" dirty="0"/>
              </a:br>
              <a:r>
                <a:rPr lang="en-US" sz="1400" b="1" dirty="0"/>
                <a:t>Carbon dioxide (FIR)</a:t>
              </a:r>
              <a:br>
                <a:rPr lang="en-US" sz="1400" b="1" dirty="0"/>
              </a:br>
              <a:r>
                <a:rPr lang="en-US" sz="1400" b="1" dirty="0">
                  <a:solidFill>
                    <a:srgbClr val="FF0000"/>
                  </a:solidFill>
                </a:rPr>
                <a:t>Carbon dioxide</a:t>
              </a:r>
              <a:r>
                <a:rPr lang="en-US" sz="1400" b="1" dirty="0"/>
                <a:t> (FIR)</a:t>
              </a:r>
            </a:p>
          </p:txBody>
        </p:sp>
        <p:sp>
          <p:nvSpPr>
            <p:cNvPr id="46102" name="Rectangle 25"/>
            <p:cNvSpPr>
              <a:spLocks noChangeArrowheads="1"/>
            </p:cNvSpPr>
            <p:nvPr/>
          </p:nvSpPr>
          <p:spPr bwMode="auto">
            <a:xfrm>
              <a:off x="3318" y="793"/>
              <a:ext cx="480" cy="714"/>
            </a:xfrm>
            <a:prstGeom prst="rect">
              <a:avLst/>
            </a:prstGeom>
            <a:noFill/>
            <a:ln w="9525">
              <a:solidFill>
                <a:schemeClr val="bg1">
                  <a:alpha val="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400" b="1" dirty="0" smtClean="0"/>
                <a:t>594</a:t>
              </a: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610</a:t>
              </a:r>
              <a:br>
                <a:rPr lang="en-US" sz="1400" b="1" dirty="0"/>
              </a:br>
              <a:r>
                <a:rPr lang="en-US" sz="1400" b="1" dirty="0"/>
                <a:t>627</a:t>
              </a:r>
              <a:br>
                <a:rPr lang="en-US" sz="1400" b="1" dirty="0"/>
              </a:br>
              <a:r>
                <a:rPr lang="en-US" sz="1400" b="1" dirty="0"/>
                <a:t>633</a:t>
              </a:r>
              <a:br>
                <a:rPr lang="en-US" sz="1400" b="1" dirty="0"/>
              </a:br>
              <a:r>
                <a:rPr lang="en-US" sz="1400" b="1" dirty="0"/>
                <a:t>647</a:t>
              </a:r>
              <a:br>
                <a:rPr lang="en-US" sz="1400" b="1" dirty="0"/>
              </a:br>
              <a:r>
                <a:rPr lang="en-US" sz="1400" b="1" dirty="0"/>
                <a:t>570-650</a:t>
              </a:r>
              <a:br>
                <a:rPr lang="en-US" sz="1400" b="1" dirty="0"/>
              </a:br>
              <a:r>
                <a:rPr lang="en-US" sz="1400" b="1" dirty="0" smtClean="0"/>
                <a:t>694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46104" name="Rectangle 27"/>
            <p:cNvSpPr>
              <a:spLocks noChangeArrowheads="1"/>
            </p:cNvSpPr>
            <p:nvPr/>
          </p:nvSpPr>
          <p:spPr bwMode="auto">
            <a:xfrm>
              <a:off x="0" y="2576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6085" name="Text Box 32"/>
          <p:cNvSpPr txBox="1">
            <a:spLocks noChangeArrowheads="1"/>
          </p:cNvSpPr>
          <p:nvPr/>
        </p:nvSpPr>
        <p:spPr bwMode="auto">
          <a:xfrm>
            <a:off x="2819400" y="765175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1800" b="1" u="sng">
                <a:solidFill>
                  <a:schemeClr val="tx2"/>
                </a:solidFill>
              </a:rPr>
              <a:t>Wavelength</a:t>
            </a:r>
            <a:r>
              <a:rPr lang="en-US" sz="1800" b="1" u="sng">
                <a:solidFill>
                  <a:schemeClr val="tx2"/>
                </a:solidFill>
                <a:latin typeface="Times New Roman" pitchFamily="18" charset="0"/>
              </a:rPr>
              <a:t> (nm</a:t>
            </a:r>
            <a:r>
              <a:rPr lang="en-US" sz="1800" b="1" u="sng">
                <a:solidFill>
                  <a:schemeClr val="tx2"/>
                </a:solidFill>
              </a:rPr>
              <a:t>)</a:t>
            </a:r>
            <a:endParaRPr lang="en-US" sz="1800" b="1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86" name="Text Box 33"/>
          <p:cNvSpPr txBox="1">
            <a:spLocks noChangeArrowheads="1"/>
          </p:cNvSpPr>
          <p:nvPr/>
        </p:nvSpPr>
        <p:spPr bwMode="auto">
          <a:xfrm>
            <a:off x="1123950" y="7620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1800" b="1" u="sng" dirty="0">
                <a:solidFill>
                  <a:schemeClr val="tx2"/>
                </a:solidFill>
              </a:rPr>
              <a:t>Laser Type</a:t>
            </a:r>
            <a:endParaRPr lang="en-US" sz="1800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6087" name="Picture 39" descr="wavelength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257800"/>
            <a:ext cx="23622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Line 40"/>
          <p:cNvSpPr>
            <a:spLocks noChangeShapeType="1"/>
          </p:cNvSpPr>
          <p:nvPr/>
        </p:nvSpPr>
        <p:spPr bwMode="auto">
          <a:xfrm>
            <a:off x="533400" y="3276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89" name="Line 41"/>
          <p:cNvSpPr>
            <a:spLocks noChangeShapeType="1"/>
          </p:cNvSpPr>
          <p:nvPr/>
        </p:nvSpPr>
        <p:spPr bwMode="auto">
          <a:xfrm>
            <a:off x="4648200" y="3048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مستطيل 35"/>
          <p:cNvSpPr/>
          <p:nvPr/>
        </p:nvSpPr>
        <p:spPr>
          <a:xfrm>
            <a:off x="609600" y="228600"/>
            <a:ext cx="5448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   ACCORDING TO 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WAVELENGTH</a:t>
            </a:r>
            <a:endParaRPr lang="en-US" sz="24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6921500" y="762000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1800" b="1" u="sng" dirty="0">
                <a:solidFill>
                  <a:schemeClr val="tx2"/>
                </a:solidFill>
              </a:rPr>
              <a:t>Wavelength</a:t>
            </a:r>
            <a:r>
              <a:rPr lang="en-US" sz="1800" b="1" u="sng" dirty="0">
                <a:solidFill>
                  <a:schemeClr val="tx2"/>
                </a:solidFill>
                <a:latin typeface="Times New Roman" pitchFamily="18" charset="0"/>
              </a:rPr>
              <a:t> (nm</a:t>
            </a:r>
            <a:r>
              <a:rPr lang="en-US" sz="1800" b="1" u="sng" dirty="0">
                <a:solidFill>
                  <a:schemeClr val="tx2"/>
                </a:solidFill>
              </a:rPr>
              <a:t>)</a:t>
            </a:r>
            <a:endParaRPr lang="en-US" sz="1800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4857750" y="7620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1800" b="1" u="sng" dirty="0">
                <a:solidFill>
                  <a:schemeClr val="tx2"/>
                </a:solidFill>
              </a:rPr>
              <a:t>Laser Type</a:t>
            </a:r>
            <a:endParaRPr lang="en-US" sz="1800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4038600" y="57150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Key:    </a:t>
            </a:r>
          </a:p>
          <a:p>
            <a:r>
              <a:rPr lang="en-US" sz="1200" dirty="0" smtClean="0"/>
              <a:t> </a:t>
            </a:r>
            <a:r>
              <a:rPr lang="en-US" sz="1200" b="1" dirty="0" smtClean="0">
                <a:solidFill>
                  <a:srgbClr val="0000FF"/>
                </a:solidFill>
              </a:rPr>
              <a:t>UV </a:t>
            </a:r>
            <a:r>
              <a:rPr lang="en-US" sz="1200" dirty="0" smtClean="0"/>
              <a:t>  =   ultraviolet (200-400 nm) </a:t>
            </a:r>
            <a:br>
              <a:rPr lang="en-US" sz="1200" dirty="0" smtClean="0"/>
            </a:br>
            <a:r>
              <a:rPr lang="en-US" sz="1200" dirty="0" smtClean="0"/>
              <a:t> </a:t>
            </a:r>
            <a:r>
              <a:rPr lang="en-US" sz="1200" b="1" dirty="0" smtClean="0"/>
              <a:t>VIS</a:t>
            </a:r>
            <a:r>
              <a:rPr lang="en-US" sz="1200" dirty="0" smtClean="0"/>
              <a:t>   =   visible (400-700 nm) </a:t>
            </a:r>
            <a:br>
              <a:rPr lang="en-US" sz="1200" dirty="0" smtClean="0"/>
            </a:br>
            <a:r>
              <a:rPr lang="en-US" sz="1200" dirty="0" smtClean="0"/>
              <a:t> </a:t>
            </a:r>
            <a:r>
              <a:rPr lang="en-US" sz="1200" b="1" dirty="0" smtClean="0">
                <a:solidFill>
                  <a:srgbClr val="FF3300"/>
                </a:solidFill>
              </a:rPr>
              <a:t>NIR</a:t>
            </a:r>
            <a:r>
              <a:rPr lang="en-US" sz="1200" dirty="0" smtClean="0"/>
              <a:t>   =   near infrared (700-1400 nm) </a:t>
            </a:r>
            <a:endParaRPr lang="en-US" sz="1200" dirty="0"/>
          </a:p>
        </p:txBody>
      </p:sp>
      <p:sp>
        <p:nvSpPr>
          <p:cNvPr id="27" name="مستطيل 26"/>
          <p:cNvSpPr/>
          <p:nvPr/>
        </p:nvSpPr>
        <p:spPr>
          <a:xfrm>
            <a:off x="3429000" y="1524000"/>
            <a:ext cx="60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193</a:t>
            </a:r>
            <a:br>
              <a:rPr lang="en-US" sz="1400" b="1" dirty="0" smtClean="0"/>
            </a:br>
            <a:r>
              <a:rPr lang="en-US" sz="1400" b="1" dirty="0" smtClean="0"/>
              <a:t>222</a:t>
            </a:r>
            <a:br>
              <a:rPr lang="en-US" sz="1400" b="1" dirty="0" smtClean="0"/>
            </a:br>
            <a:r>
              <a:rPr lang="en-US" sz="1400" b="1" dirty="0" smtClean="0"/>
              <a:t>248</a:t>
            </a:r>
            <a:br>
              <a:rPr lang="en-US" sz="1400" b="1" dirty="0" smtClean="0"/>
            </a:br>
            <a:r>
              <a:rPr lang="en-US" sz="1400" b="1" dirty="0" smtClean="0"/>
              <a:t>308</a:t>
            </a:r>
            <a:br>
              <a:rPr lang="en-US" sz="1400" b="1" dirty="0" smtClean="0"/>
            </a:br>
            <a:r>
              <a:rPr lang="en-US" sz="1400" b="1" dirty="0" smtClean="0"/>
              <a:t>351</a:t>
            </a:r>
            <a:br>
              <a:rPr lang="en-US" sz="1400" b="1" dirty="0" smtClean="0"/>
            </a:br>
            <a:r>
              <a:rPr lang="en-US" sz="1400" b="1" dirty="0" smtClean="0"/>
              <a:t>325</a:t>
            </a:r>
            <a:br>
              <a:rPr lang="en-US" sz="1400" b="1" dirty="0" smtClean="0"/>
            </a:br>
            <a:r>
              <a:rPr lang="en-US" sz="1400" b="1" dirty="0" smtClean="0"/>
              <a:t>337</a:t>
            </a:r>
            <a:endParaRPr lang="en-US" sz="1400" b="1" dirty="0"/>
          </a:p>
        </p:txBody>
      </p:sp>
      <p:sp>
        <p:nvSpPr>
          <p:cNvPr id="28" name="مستطيل 27"/>
          <p:cNvSpPr/>
          <p:nvPr/>
        </p:nvSpPr>
        <p:spPr>
          <a:xfrm>
            <a:off x="3505200" y="3505200"/>
            <a:ext cx="533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441</a:t>
            </a:r>
            <a:br>
              <a:rPr lang="en-US" sz="1400" b="1" dirty="0" smtClean="0"/>
            </a:br>
            <a:r>
              <a:rPr lang="en-US" sz="1400" b="1" dirty="0" smtClean="0"/>
              <a:t>476</a:t>
            </a:r>
            <a:br>
              <a:rPr lang="en-US" sz="1400" b="1" dirty="0" smtClean="0"/>
            </a:br>
            <a:r>
              <a:rPr lang="en-US" sz="1400" b="1" dirty="0" smtClean="0"/>
              <a:t>488</a:t>
            </a:r>
            <a:br>
              <a:rPr lang="en-US" sz="1400" b="1" dirty="0" smtClean="0"/>
            </a:br>
            <a:r>
              <a:rPr lang="en-US" sz="1400" b="1" dirty="0" smtClean="0"/>
              <a:t>510</a:t>
            </a:r>
            <a:br>
              <a:rPr lang="en-US" sz="1400" b="1" dirty="0" smtClean="0"/>
            </a:br>
            <a:r>
              <a:rPr lang="en-US" sz="1400" b="1" dirty="0" smtClean="0"/>
              <a:t>514</a:t>
            </a:r>
            <a:br>
              <a:rPr lang="en-US" sz="1400" b="1" dirty="0" smtClean="0"/>
            </a:br>
            <a:r>
              <a:rPr lang="en-US" sz="1400" b="1" dirty="0" smtClean="0"/>
              <a:t>528</a:t>
            </a:r>
            <a:br>
              <a:rPr lang="en-US" sz="1400" b="1" dirty="0" smtClean="0"/>
            </a:br>
            <a:r>
              <a:rPr lang="en-US" sz="1400" b="1" dirty="0" smtClean="0"/>
              <a:t>532</a:t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543</a:t>
            </a:r>
            <a:br>
              <a:rPr lang="en-US" sz="1400" b="1" dirty="0" smtClean="0"/>
            </a:br>
            <a:r>
              <a:rPr lang="en-US" sz="1400" b="1" dirty="0" smtClean="0"/>
              <a:t>568</a:t>
            </a:r>
            <a:br>
              <a:rPr lang="en-US" sz="1400" b="1" dirty="0" smtClean="0"/>
            </a:br>
            <a:r>
              <a:rPr lang="en-US" sz="1400" b="1" dirty="0" smtClean="0"/>
              <a:t>570</a:t>
            </a:r>
            <a:endParaRPr lang="en-US" sz="1400" b="1" dirty="0"/>
          </a:p>
        </p:txBody>
      </p:sp>
      <p:sp>
        <p:nvSpPr>
          <p:cNvPr id="29" name="مستطيل 28"/>
          <p:cNvSpPr/>
          <p:nvPr/>
        </p:nvSpPr>
        <p:spPr>
          <a:xfrm>
            <a:off x="7467600" y="3441918"/>
            <a:ext cx="83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810-980</a:t>
            </a:r>
            <a:br>
              <a:rPr lang="en-US" sz="1400" b="1" dirty="0" smtClean="0"/>
            </a:br>
            <a:r>
              <a:rPr lang="en-US" sz="1400" b="1" dirty="0" smtClean="0"/>
              <a:t>1064</a:t>
            </a:r>
            <a:br>
              <a:rPr lang="en-US" sz="1400" b="1" dirty="0" smtClean="0"/>
            </a:br>
            <a:r>
              <a:rPr lang="en-US" sz="1400" b="1" dirty="0" smtClean="0"/>
              <a:t>1150  </a:t>
            </a:r>
            <a:br>
              <a:rPr lang="en-US" sz="1400" b="1" dirty="0" smtClean="0"/>
            </a:br>
            <a:r>
              <a:rPr lang="en-US" sz="1400" b="1" dirty="0" smtClean="0"/>
              <a:t>1504</a:t>
            </a:r>
            <a:br>
              <a:rPr lang="en-US" sz="1400" b="1" dirty="0" smtClean="0"/>
            </a:br>
            <a:r>
              <a:rPr lang="en-US" sz="1400" b="1" dirty="0" smtClean="0"/>
              <a:t>2100</a:t>
            </a:r>
            <a:br>
              <a:rPr lang="en-US" sz="1400" b="1" dirty="0" smtClean="0"/>
            </a:br>
            <a:r>
              <a:rPr lang="en-US" sz="1400" b="1" dirty="0" smtClean="0"/>
              <a:t>2700</a:t>
            </a:r>
            <a:br>
              <a:rPr lang="en-US" sz="1400" b="1" dirty="0" smtClean="0"/>
            </a:br>
            <a:r>
              <a:rPr lang="en-US" sz="1400" b="1" dirty="0" smtClean="0"/>
              <a:t>9600   </a:t>
            </a:r>
            <a:br>
              <a:rPr lang="en-US" sz="1400" b="1" dirty="0" smtClean="0"/>
            </a:br>
            <a:r>
              <a:rPr lang="en-US" sz="1400" b="1" dirty="0" smtClean="0"/>
              <a:t>10600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533400" y="1153954"/>
            <a:ext cx="8305800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0"/>
            <a:r>
              <a:rPr lang="en-US" sz="2400" b="1" u="sng" dirty="0" smtClean="0">
                <a:solidFill>
                  <a:srgbClr val="FF0000"/>
                </a:solidFill>
              </a:rPr>
              <a:t>LASER </a:t>
            </a:r>
            <a:r>
              <a:rPr lang="en-US" sz="2400" b="1" u="sng" dirty="0">
                <a:solidFill>
                  <a:srgbClr val="FF0000"/>
                </a:solidFill>
              </a:rPr>
              <a:t>BEAM OUTPUT</a:t>
            </a:r>
            <a:endParaRPr lang="en-US" sz="2400" u="sng" dirty="0">
              <a:solidFill>
                <a:srgbClr val="FF0000"/>
              </a:solidFill>
            </a:endParaRPr>
          </a:p>
          <a:p>
            <a:pPr rtl="0"/>
            <a:r>
              <a:rPr lang="en-US" dirty="0" smtClean="0"/>
              <a:t>Lasers </a:t>
            </a:r>
            <a:r>
              <a:rPr lang="en-US" dirty="0"/>
              <a:t>operate in </a:t>
            </a:r>
            <a:r>
              <a:rPr lang="en-US" u="sng" dirty="0"/>
              <a:t>two modes</a:t>
            </a:r>
            <a:r>
              <a:rPr lang="en-US" dirty="0"/>
              <a:t>:-</a:t>
            </a:r>
          </a:p>
          <a:p>
            <a:pPr rtl="0"/>
            <a:endParaRPr lang="en-US" dirty="0"/>
          </a:p>
          <a:p>
            <a:pPr rtl="0"/>
            <a:r>
              <a:rPr lang="en-US" b="1" dirty="0">
                <a:solidFill>
                  <a:srgbClr val="FF0000"/>
                </a:solidFill>
              </a:rPr>
              <a:t>1- </a:t>
            </a:r>
            <a:r>
              <a:rPr lang="en-US" b="1" u="sng" dirty="0" smtClean="0">
                <a:solidFill>
                  <a:srgbClr val="FF0000"/>
                </a:solidFill>
              </a:rPr>
              <a:t>Continuous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wave mode</a:t>
            </a:r>
            <a:r>
              <a:rPr lang="en-US" b="1" dirty="0" smtClean="0"/>
              <a:t>: (</a:t>
            </a:r>
            <a:r>
              <a:rPr lang="en-US" b="1" dirty="0">
                <a:solidFill>
                  <a:srgbClr val="FF3300"/>
                </a:solidFill>
              </a:rPr>
              <a:t>CW </a:t>
            </a:r>
            <a:r>
              <a:rPr lang="en-US" dirty="0"/>
              <a:t>mode</a:t>
            </a:r>
            <a:r>
              <a:rPr lang="en-US" b="1" dirty="0"/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rtl="0"/>
            <a:r>
              <a:rPr lang="en-US" dirty="0">
                <a:solidFill>
                  <a:srgbClr val="0000FF"/>
                </a:solidFill>
              </a:rPr>
              <a:t>Helium-Neon, Argon, Krypton </a:t>
            </a:r>
            <a:r>
              <a:rPr lang="en-US" dirty="0"/>
              <a:t>or</a:t>
            </a:r>
            <a:r>
              <a:rPr lang="en-US" dirty="0">
                <a:solidFill>
                  <a:srgbClr val="0000FF"/>
                </a:solidFill>
              </a:rPr>
              <a:t> CO2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lasers.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rtl="0"/>
            <a:endParaRPr lang="en-US" dirty="0">
              <a:solidFill>
                <a:srgbClr val="FF0000"/>
              </a:solidFill>
            </a:endParaRPr>
          </a:p>
          <a:p>
            <a:pPr rtl="0"/>
            <a:endParaRPr lang="en-US" dirty="0">
              <a:solidFill>
                <a:srgbClr val="FF0000"/>
              </a:solidFill>
            </a:endParaRPr>
          </a:p>
          <a:p>
            <a:pPr rtl="0"/>
            <a:endParaRPr lang="en-US" dirty="0">
              <a:solidFill>
                <a:srgbClr val="FF0000"/>
              </a:solidFill>
            </a:endParaRPr>
          </a:p>
          <a:p>
            <a:pPr rtl="0"/>
            <a:r>
              <a:rPr lang="en-US" b="1" dirty="0">
                <a:solidFill>
                  <a:srgbClr val="FF0000"/>
                </a:solidFill>
              </a:rPr>
              <a:t>2- </a:t>
            </a:r>
            <a:r>
              <a:rPr lang="en-US" b="1" u="sng" dirty="0" smtClean="0">
                <a:solidFill>
                  <a:srgbClr val="FF0000"/>
                </a:solidFill>
              </a:rPr>
              <a:t>Pulsed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mode</a:t>
            </a:r>
            <a:r>
              <a:rPr lang="en-US" b="1" dirty="0"/>
              <a:t> 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Ruby </a:t>
            </a:r>
            <a:r>
              <a:rPr lang="en-US" dirty="0"/>
              <a:t>and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Nd:YAG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lasers.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rtl="0"/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/>
              <a:t>Pulsed laser mode may be further </a:t>
            </a:r>
            <a:r>
              <a:rPr lang="en-US" u="sng" dirty="0"/>
              <a:t>subdivided </a:t>
            </a:r>
          </a:p>
          <a:p>
            <a:pPr rtl="0"/>
            <a:r>
              <a:rPr lang="en-US" dirty="0"/>
              <a:t>      according to pulse length and methods for </a:t>
            </a:r>
          </a:p>
          <a:p>
            <a:pPr rtl="0"/>
            <a:r>
              <a:rPr lang="en-US" dirty="0"/>
              <a:t>      producing such pulses.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 </a:t>
            </a:r>
            <a:r>
              <a:rPr lang="en-US" sz="1600" dirty="0"/>
              <a:t>                                   </a:t>
            </a:r>
            <a:r>
              <a:rPr lang="en-US" sz="1600" dirty="0" smtClean="0"/>
              <a:t>     -</a:t>
            </a:r>
            <a:r>
              <a:rPr lang="en-US" sz="1600" b="1" dirty="0" smtClean="0"/>
              <a:t> </a:t>
            </a:r>
            <a:r>
              <a:rPr lang="en-US" dirty="0" smtClean="0"/>
              <a:t>Normal </a:t>
            </a:r>
            <a:r>
              <a:rPr lang="en-US" dirty="0"/>
              <a:t>pulsed mode. </a:t>
            </a:r>
          </a:p>
          <a:p>
            <a:r>
              <a:rPr lang="en-US" dirty="0"/>
              <a:t>                            </a:t>
            </a:r>
            <a:r>
              <a:rPr lang="en-US" dirty="0" smtClean="0"/>
              <a:t>        </a:t>
            </a:r>
            <a:r>
              <a:rPr lang="en-US" dirty="0"/>
              <a:t>- Q-switched mode. </a:t>
            </a:r>
          </a:p>
          <a:p>
            <a:r>
              <a:rPr lang="en-US" dirty="0"/>
              <a:t>                            </a:t>
            </a:r>
            <a:r>
              <a:rPr lang="en-US" dirty="0" smtClean="0"/>
              <a:t>        </a:t>
            </a:r>
            <a:r>
              <a:rPr lang="en-US" dirty="0"/>
              <a:t>- Mode </a:t>
            </a:r>
            <a:r>
              <a:rPr lang="en-US" dirty="0" smtClean="0"/>
              <a:t>locked mode.          </a:t>
            </a:r>
            <a:endParaRPr lang="en-US" dirty="0"/>
          </a:p>
          <a:p>
            <a:r>
              <a:rPr lang="en-US" dirty="0"/>
              <a:t>                          </a:t>
            </a:r>
            <a:r>
              <a:rPr lang="en-US" dirty="0" smtClean="0"/>
              <a:t>         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1143000"/>
            <a:ext cx="2208213" cy="2220913"/>
            <a:chOff x="194" y="864"/>
            <a:chExt cx="2254" cy="2207"/>
          </a:xfrm>
        </p:grpSpPr>
        <p:sp>
          <p:nvSpPr>
            <p:cNvPr id="47122" name="Line 7"/>
            <p:cNvSpPr>
              <a:spLocks noChangeShapeType="1"/>
            </p:cNvSpPr>
            <p:nvPr/>
          </p:nvSpPr>
          <p:spPr bwMode="auto">
            <a:xfrm>
              <a:off x="528" y="864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23" name="Text Box 8"/>
            <p:cNvSpPr txBox="1">
              <a:spLocks noChangeArrowheads="1"/>
            </p:cNvSpPr>
            <p:nvPr/>
          </p:nvSpPr>
          <p:spPr bwMode="auto">
            <a:xfrm rot="-5400000">
              <a:off x="-474" y="1571"/>
              <a:ext cx="167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sz="1600" b="1"/>
                <a:t>Power( Watts)</a:t>
              </a:r>
            </a:p>
          </p:txBody>
        </p:sp>
        <p:sp>
          <p:nvSpPr>
            <p:cNvPr id="47124" name="Line 9"/>
            <p:cNvSpPr>
              <a:spLocks noChangeShapeType="1"/>
            </p:cNvSpPr>
            <p:nvPr/>
          </p:nvSpPr>
          <p:spPr bwMode="auto">
            <a:xfrm>
              <a:off x="528" y="278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25" name="Text Box 10"/>
            <p:cNvSpPr txBox="1">
              <a:spLocks noChangeArrowheads="1"/>
            </p:cNvSpPr>
            <p:nvPr/>
          </p:nvSpPr>
          <p:spPr bwMode="auto">
            <a:xfrm>
              <a:off x="1104" y="2737"/>
              <a:ext cx="124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sz="1600" b="1"/>
                <a:t>Time</a:t>
              </a:r>
            </a:p>
          </p:txBody>
        </p:sp>
        <p:sp>
          <p:nvSpPr>
            <p:cNvPr id="47126" name="Line 11"/>
            <p:cNvSpPr>
              <a:spLocks noChangeShapeType="1"/>
            </p:cNvSpPr>
            <p:nvPr/>
          </p:nvSpPr>
          <p:spPr bwMode="auto">
            <a:xfrm>
              <a:off x="528" y="1680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43600" y="4267200"/>
            <a:ext cx="1981200" cy="1981200"/>
            <a:chOff x="2930" y="864"/>
            <a:chExt cx="2302" cy="1920"/>
          </a:xfrm>
        </p:grpSpPr>
        <p:sp>
          <p:nvSpPr>
            <p:cNvPr id="47113" name="Text Box 13"/>
            <p:cNvSpPr txBox="1">
              <a:spLocks noChangeArrowheads="1"/>
            </p:cNvSpPr>
            <p:nvPr/>
          </p:nvSpPr>
          <p:spPr bwMode="auto">
            <a:xfrm rot="-5400000">
              <a:off x="2286" y="1543"/>
              <a:ext cx="168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sz="1600" b="1"/>
                <a:t>Energy (Joules)</a:t>
              </a:r>
            </a:p>
          </p:txBody>
        </p:sp>
        <p:sp>
          <p:nvSpPr>
            <p:cNvPr id="47114" name="Line 14"/>
            <p:cNvSpPr>
              <a:spLocks noChangeShapeType="1"/>
            </p:cNvSpPr>
            <p:nvPr/>
          </p:nvSpPr>
          <p:spPr bwMode="auto">
            <a:xfrm>
              <a:off x="3312" y="864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15" name="Line 15"/>
            <p:cNvSpPr>
              <a:spLocks noChangeShapeType="1"/>
            </p:cNvSpPr>
            <p:nvPr/>
          </p:nvSpPr>
          <p:spPr bwMode="auto">
            <a:xfrm>
              <a:off x="3312" y="278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16" name="Line 16"/>
            <p:cNvSpPr>
              <a:spLocks noChangeShapeType="1"/>
            </p:cNvSpPr>
            <p:nvPr/>
          </p:nvSpPr>
          <p:spPr bwMode="auto">
            <a:xfrm>
              <a:off x="3936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17" name="Line 17"/>
            <p:cNvSpPr>
              <a:spLocks noChangeShapeType="1"/>
            </p:cNvSpPr>
            <p:nvPr/>
          </p:nvSpPr>
          <p:spPr bwMode="auto">
            <a:xfrm>
              <a:off x="4224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18" name="Line 18"/>
            <p:cNvSpPr>
              <a:spLocks noChangeShapeType="1"/>
            </p:cNvSpPr>
            <p:nvPr/>
          </p:nvSpPr>
          <p:spPr bwMode="auto">
            <a:xfrm>
              <a:off x="4512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19" name="Line 19"/>
            <p:cNvSpPr>
              <a:spLocks noChangeShapeType="1"/>
            </p:cNvSpPr>
            <p:nvPr/>
          </p:nvSpPr>
          <p:spPr bwMode="auto">
            <a:xfrm>
              <a:off x="4800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20" name="Line 20"/>
            <p:cNvSpPr>
              <a:spLocks noChangeShapeType="1"/>
            </p:cNvSpPr>
            <p:nvPr/>
          </p:nvSpPr>
          <p:spPr bwMode="auto">
            <a:xfrm>
              <a:off x="5088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21" name="Line 21"/>
            <p:cNvSpPr>
              <a:spLocks noChangeShapeType="1"/>
            </p:cNvSpPr>
            <p:nvPr/>
          </p:nvSpPr>
          <p:spPr bwMode="auto">
            <a:xfrm>
              <a:off x="3648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7110" name="Rectangle 28"/>
          <p:cNvSpPr>
            <a:spLocks noChangeArrowheads="1"/>
          </p:cNvSpPr>
          <p:nvPr/>
        </p:nvSpPr>
        <p:spPr bwMode="auto">
          <a:xfrm>
            <a:off x="6781800" y="6248400"/>
            <a:ext cx="658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Time</a:t>
            </a:r>
          </a:p>
        </p:txBody>
      </p:sp>
      <p:pic>
        <p:nvPicPr>
          <p:cNvPr id="4711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24400"/>
            <a:ext cx="1905000" cy="170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مستطيل 23"/>
          <p:cNvSpPr/>
          <p:nvPr/>
        </p:nvSpPr>
        <p:spPr>
          <a:xfrm>
            <a:off x="457200" y="4572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ACCORDING 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4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(NATURE OF EMISSION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875325"/>
            <a:ext cx="85689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dirty="0" smtClean="0"/>
              <a:t>	Lasers may be divided into two broad groups: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 wave (CW) mode:</a:t>
            </a:r>
          </a:p>
          <a:p>
            <a:pPr marL="398463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one whose power out put undergoes little or no fluctuation with time. It exhibits a steady flow of coherent energy.                                                          Typical examples: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Helium neon, argon gas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lasers </a:t>
            </a:r>
          </a:p>
          <a:p>
            <a:pPr marL="3984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out put of CW lasers is measured as power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watts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referring to the rate at which work is performed, or the energy applied per unit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Pulsed mode:</a:t>
            </a:r>
          </a:p>
          <a:p>
            <a:pPr marL="3984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out put beams undergo marked fluctuations with time. </a:t>
            </a:r>
          </a:p>
          <a:p>
            <a:pPr marL="3984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YAG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laser often, but not always, operate in the pulsed mode. </a:t>
            </a:r>
          </a:p>
          <a:p>
            <a:pPr marL="3984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out put of pulsed lasers is expressed in energy measured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joules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peak power can then be calculated, equal to output energy/ pulse duration.</a:t>
            </a:r>
          </a:p>
          <a:p>
            <a:pPr marL="3984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Pulsed laser operation may be further subdivided according to pulse length and methods for producing such pulses. The following are the basic operating modes for pulsed lasers:   Normal pulsed mode.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Q-switched mode.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Mode locked mode. </a:t>
            </a:r>
            <a:endParaRPr lang="en-US" sz="20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395536" y="332656"/>
            <a:ext cx="58248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BEAM OUTPUT MODALITIES 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133600" y="152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</a:rPr>
              <a:t>Laser Output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762000"/>
            <a:ext cx="8610600" cy="3352800"/>
            <a:chOff x="-3" y="-3"/>
            <a:chExt cx="5766" cy="161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5760" cy="1613"/>
              <a:chOff x="0" y="0"/>
              <a:chExt cx="5760" cy="161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0" cy="173"/>
                <a:chOff x="0" y="0"/>
                <a:chExt cx="2880" cy="173"/>
              </a:xfrm>
            </p:grpSpPr>
            <p:sp>
              <p:nvSpPr>
                <p:cNvPr id="4816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rtl="0"/>
                  <a:r>
                    <a:rPr lang="en-US" sz="1800" b="1" dirty="0" smtClean="0">
                      <a:solidFill>
                        <a:srgbClr val="0000FF"/>
                      </a:solidFill>
                      <a:latin typeface="Tahoma" pitchFamily="34" charset="0"/>
                    </a:rPr>
                    <a:t>      Continuous </a:t>
                  </a:r>
                  <a:r>
                    <a:rPr lang="en-US" sz="1800" b="1" dirty="0">
                      <a:solidFill>
                        <a:srgbClr val="0000FF"/>
                      </a:solidFill>
                      <a:latin typeface="Tahoma" pitchFamily="34" charset="0"/>
                    </a:rPr>
                    <a:t>Output (CW)</a:t>
                  </a:r>
                </a:p>
              </p:txBody>
            </p:sp>
            <p:sp>
              <p:nvSpPr>
                <p:cNvPr id="4816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0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0" y="0"/>
                <a:ext cx="2880" cy="173"/>
                <a:chOff x="2880" y="0"/>
                <a:chExt cx="2880" cy="173"/>
              </a:xfrm>
            </p:grpSpPr>
            <p:sp>
              <p:nvSpPr>
                <p:cNvPr id="4816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0" y="0"/>
                  <a:ext cx="288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rtl="0"/>
                  <a:r>
                    <a:rPr lang="en-US" sz="1800" b="1">
                      <a:solidFill>
                        <a:srgbClr val="0000FF"/>
                      </a:solidFill>
                      <a:latin typeface="Tahoma" pitchFamily="34" charset="0"/>
                    </a:rPr>
                    <a:t>Pulsed Output (P)</a:t>
                  </a:r>
                  <a:endParaRPr lang="en-US" sz="1800">
                    <a:solidFill>
                      <a:srgbClr val="0000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166" name="Rectangle 12"/>
                <p:cNvSpPr>
                  <a:spLocks noChangeArrowheads="1"/>
                </p:cNvSpPr>
                <p:nvPr/>
              </p:nvSpPr>
              <p:spPr bwMode="auto">
                <a:xfrm>
                  <a:off x="2880" y="0"/>
                  <a:ext cx="2880" cy="17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0" y="173"/>
                <a:ext cx="2880" cy="1440"/>
                <a:chOff x="0" y="173"/>
                <a:chExt cx="2880" cy="1440"/>
              </a:xfrm>
            </p:grpSpPr>
            <p:sp>
              <p:nvSpPr>
                <p:cNvPr id="48163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173"/>
                  <a:ext cx="2880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rtl="0"/>
                  <a:r>
                    <a:rPr lang="en-US" sz="1200"/>
                    <a:t>                       </a:t>
                  </a:r>
                </a:p>
              </p:txBody>
            </p:sp>
            <p:sp>
              <p:nvSpPr>
                <p:cNvPr id="48164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73"/>
                  <a:ext cx="2880" cy="144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880" y="173"/>
                <a:ext cx="2880" cy="1440"/>
                <a:chOff x="2880" y="173"/>
                <a:chExt cx="2880" cy="1440"/>
              </a:xfrm>
            </p:grpSpPr>
            <p:sp>
              <p:nvSpPr>
                <p:cNvPr id="48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80" y="173"/>
                  <a:ext cx="2880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rtl="0"/>
                  <a:endParaRPr lang="en-US" sz="1200"/>
                </a:p>
              </p:txBody>
            </p:sp>
            <p:sp>
              <p:nvSpPr>
                <p:cNvPr id="48162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0" y="173"/>
                  <a:ext cx="2880" cy="144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56" name="Rectangle 19"/>
            <p:cNvSpPr>
              <a:spLocks noChangeArrowheads="1"/>
            </p:cNvSpPr>
            <p:nvPr/>
          </p:nvSpPr>
          <p:spPr bwMode="auto">
            <a:xfrm>
              <a:off x="-3" y="-3"/>
              <a:ext cx="5766" cy="1619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33400" y="990600"/>
            <a:ext cx="3581400" cy="2673350"/>
            <a:chOff x="192" y="864"/>
            <a:chExt cx="2256" cy="2259"/>
          </a:xfrm>
        </p:grpSpPr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528" y="864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 rot="-5400000">
              <a:off x="-523" y="1625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b="1"/>
                <a:t>Power (Watts)</a:t>
              </a: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528" y="278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1104" y="2736"/>
              <a:ext cx="124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sz="2400" b="1"/>
                <a:t>Time</a:t>
              </a:r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528" y="1680"/>
              <a:ext cx="17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876800" y="685800"/>
            <a:ext cx="3505200" cy="2514600"/>
            <a:chOff x="2928" y="864"/>
            <a:chExt cx="2304" cy="1920"/>
          </a:xfrm>
        </p:grpSpPr>
        <p:sp>
          <p:nvSpPr>
            <p:cNvPr id="48141" name="Text Box 28"/>
            <p:cNvSpPr txBox="1">
              <a:spLocks noChangeArrowheads="1"/>
            </p:cNvSpPr>
            <p:nvPr/>
          </p:nvSpPr>
          <p:spPr bwMode="auto">
            <a:xfrm rot="-5400000">
              <a:off x="2219" y="1619"/>
              <a:ext cx="168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b="1"/>
                <a:t>Energy (Joules)</a:t>
              </a:r>
            </a:p>
          </p:txBody>
        </p:sp>
        <p:sp>
          <p:nvSpPr>
            <p:cNvPr id="48142" name="Line 29"/>
            <p:cNvSpPr>
              <a:spLocks noChangeShapeType="1"/>
            </p:cNvSpPr>
            <p:nvPr/>
          </p:nvSpPr>
          <p:spPr bwMode="auto">
            <a:xfrm>
              <a:off x="3312" y="864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3" name="Line 30"/>
            <p:cNvSpPr>
              <a:spLocks noChangeShapeType="1"/>
            </p:cNvSpPr>
            <p:nvPr/>
          </p:nvSpPr>
          <p:spPr bwMode="auto">
            <a:xfrm>
              <a:off x="3312" y="278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4" name="Line 31"/>
            <p:cNvSpPr>
              <a:spLocks noChangeShapeType="1"/>
            </p:cNvSpPr>
            <p:nvPr/>
          </p:nvSpPr>
          <p:spPr bwMode="auto">
            <a:xfrm>
              <a:off x="3936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5" name="Line 32"/>
            <p:cNvSpPr>
              <a:spLocks noChangeShapeType="1"/>
            </p:cNvSpPr>
            <p:nvPr/>
          </p:nvSpPr>
          <p:spPr bwMode="auto">
            <a:xfrm>
              <a:off x="4224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6" name="Line 33"/>
            <p:cNvSpPr>
              <a:spLocks noChangeShapeType="1"/>
            </p:cNvSpPr>
            <p:nvPr/>
          </p:nvSpPr>
          <p:spPr bwMode="auto">
            <a:xfrm>
              <a:off x="4512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7" name="Line 34"/>
            <p:cNvSpPr>
              <a:spLocks noChangeShapeType="1"/>
            </p:cNvSpPr>
            <p:nvPr/>
          </p:nvSpPr>
          <p:spPr bwMode="auto">
            <a:xfrm>
              <a:off x="4800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8" name="Line 35"/>
            <p:cNvSpPr>
              <a:spLocks noChangeShapeType="1"/>
            </p:cNvSpPr>
            <p:nvPr/>
          </p:nvSpPr>
          <p:spPr bwMode="auto">
            <a:xfrm>
              <a:off x="5088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9" name="Line 36"/>
            <p:cNvSpPr>
              <a:spLocks noChangeShapeType="1"/>
            </p:cNvSpPr>
            <p:nvPr/>
          </p:nvSpPr>
          <p:spPr bwMode="auto">
            <a:xfrm>
              <a:off x="3648" y="1728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134" name="Text Box 37"/>
          <p:cNvSpPr txBox="1">
            <a:spLocks noChangeArrowheads="1"/>
          </p:cNvSpPr>
          <p:nvPr/>
        </p:nvSpPr>
        <p:spPr bwMode="auto">
          <a:xfrm>
            <a:off x="6248400" y="3200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/>
              <a:t>Time</a:t>
            </a:r>
          </a:p>
        </p:txBody>
      </p:sp>
      <p:sp>
        <p:nvSpPr>
          <p:cNvPr id="48135" name="Rectangle 38"/>
          <p:cNvSpPr>
            <a:spLocks noChangeArrowheads="1"/>
          </p:cNvSpPr>
          <p:nvPr/>
        </p:nvSpPr>
        <p:spPr bwMode="auto">
          <a:xfrm>
            <a:off x="228600" y="4267200"/>
            <a:ext cx="49530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The output undergoes </a:t>
            </a:r>
            <a:r>
              <a:rPr lang="en-US" sz="1800" b="1" dirty="0"/>
              <a:t>little or no fluctuation</a:t>
            </a:r>
            <a:r>
              <a:rPr lang="en-US" sz="1800" dirty="0"/>
              <a:t> with time. It exhibits a </a:t>
            </a:r>
            <a:r>
              <a:rPr lang="en-US" sz="1800" u="sng" dirty="0"/>
              <a:t>steady flow</a:t>
            </a:r>
            <a:r>
              <a:rPr lang="en-US" sz="1800" dirty="0"/>
              <a:t> of coherent energy. </a:t>
            </a:r>
            <a:r>
              <a:rPr lang="en-US" sz="1800" dirty="0" smtClean="0"/>
              <a:t>                       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r>
              <a:rPr lang="en-US" sz="1800" dirty="0" smtClean="0"/>
              <a:t>                 </a:t>
            </a:r>
            <a:r>
              <a:rPr lang="en-US" sz="1800" b="1" dirty="0" smtClean="0"/>
              <a:t>cutting</a:t>
            </a:r>
            <a:endParaRPr lang="en-US" sz="1800" b="1" dirty="0"/>
          </a:p>
        </p:txBody>
      </p:sp>
      <p:sp>
        <p:nvSpPr>
          <p:cNvPr id="48136" name="Rectangle 39"/>
          <p:cNvSpPr>
            <a:spLocks noChangeArrowheads="1"/>
          </p:cNvSpPr>
          <p:nvPr/>
        </p:nvSpPr>
        <p:spPr bwMode="auto">
          <a:xfrm>
            <a:off x="5105400" y="4267200"/>
            <a:ext cx="40386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The out put beams undergo </a:t>
            </a:r>
            <a:r>
              <a:rPr lang="en-US" sz="1800" b="1" dirty="0"/>
              <a:t>marked fluctuations</a:t>
            </a:r>
            <a:r>
              <a:rPr lang="en-US" sz="1800" dirty="0"/>
              <a:t> with time.</a:t>
            </a:r>
          </a:p>
          <a:p>
            <a:r>
              <a:rPr lang="en-US" sz="1800" dirty="0" smtClean="0"/>
              <a:t>                 </a:t>
            </a:r>
            <a:r>
              <a:rPr lang="en-US" sz="1800" b="1" dirty="0" smtClean="0"/>
              <a:t>ablation </a:t>
            </a:r>
            <a:r>
              <a:rPr lang="en-US" sz="1800" b="1" dirty="0"/>
              <a:t>+ fragmentation</a:t>
            </a:r>
          </a:p>
        </p:txBody>
      </p:sp>
      <p:sp>
        <p:nvSpPr>
          <p:cNvPr id="48137" name="Rectangle 41"/>
          <p:cNvSpPr>
            <a:spLocks noChangeArrowheads="1"/>
          </p:cNvSpPr>
          <p:nvPr/>
        </p:nvSpPr>
        <p:spPr bwMode="auto">
          <a:xfrm>
            <a:off x="152400" y="5334000"/>
            <a:ext cx="4724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Examples: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FF"/>
                </a:solidFill>
              </a:rPr>
              <a:t>He-Ne </a:t>
            </a:r>
            <a:r>
              <a:rPr lang="en-US" sz="1800" dirty="0" smtClean="0"/>
              <a:t>, </a:t>
            </a:r>
            <a:r>
              <a:rPr lang="en-US" sz="1800" dirty="0">
                <a:solidFill>
                  <a:srgbClr val="0000FF"/>
                </a:solidFill>
              </a:rPr>
              <a:t>argon</a:t>
            </a:r>
            <a:r>
              <a:rPr lang="en-US" sz="1800" b="1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093EE7"/>
                </a:solidFill>
                <a:latin typeface="Times New Roman" pitchFamily="18" charset="0"/>
                <a:cs typeface="Times New Roman" pitchFamily="18" charset="0"/>
              </a:rPr>
              <a:t>CO2 </a:t>
            </a:r>
            <a:r>
              <a:rPr lang="en-US" sz="1800" dirty="0" smtClean="0"/>
              <a:t>lasers</a:t>
            </a:r>
            <a:r>
              <a:rPr lang="en-US" sz="1800" dirty="0"/>
              <a:t>.</a:t>
            </a:r>
          </a:p>
        </p:txBody>
      </p:sp>
      <p:sp>
        <p:nvSpPr>
          <p:cNvPr id="48138" name="Rectangle 42"/>
          <p:cNvSpPr>
            <a:spLocks noChangeArrowheads="1"/>
          </p:cNvSpPr>
          <p:nvPr/>
        </p:nvSpPr>
        <p:spPr bwMode="auto">
          <a:xfrm>
            <a:off x="5105400" y="5334000"/>
            <a:ext cx="403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Examples: </a:t>
            </a:r>
            <a:r>
              <a:rPr lang="en-US" sz="1800">
                <a:solidFill>
                  <a:srgbClr val="0000FF"/>
                </a:solidFill>
              </a:rPr>
              <a:t>Ruby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</a:rPr>
              <a:t>Nd:YAG</a:t>
            </a:r>
            <a:r>
              <a:rPr lang="en-US" sz="1800"/>
              <a:t> laser</a:t>
            </a:r>
          </a:p>
        </p:txBody>
      </p:sp>
      <p:sp>
        <p:nvSpPr>
          <p:cNvPr id="48139" name="Rectangle 43"/>
          <p:cNvSpPr>
            <a:spLocks noChangeArrowheads="1"/>
          </p:cNvSpPr>
          <p:nvPr/>
        </p:nvSpPr>
        <p:spPr bwMode="auto">
          <a:xfrm>
            <a:off x="5029200" y="5943600"/>
            <a:ext cx="3886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The out put of pulsed lasers is measured as </a:t>
            </a:r>
            <a:r>
              <a:rPr lang="en-US" sz="1800" b="1"/>
              <a:t>energy</a:t>
            </a:r>
            <a:r>
              <a:rPr lang="en-US" sz="1800"/>
              <a:t> in joules.</a:t>
            </a:r>
          </a:p>
        </p:txBody>
      </p:sp>
      <p:sp>
        <p:nvSpPr>
          <p:cNvPr id="48140" name="Rectangle 44"/>
          <p:cNvSpPr>
            <a:spLocks noChangeArrowheads="1"/>
          </p:cNvSpPr>
          <p:nvPr/>
        </p:nvSpPr>
        <p:spPr bwMode="auto">
          <a:xfrm>
            <a:off x="152400" y="5943600"/>
            <a:ext cx="4724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The out put of CW lasers is measured as </a:t>
            </a:r>
            <a:r>
              <a:rPr lang="en-US" sz="1800" b="1" dirty="0"/>
              <a:t>power</a:t>
            </a:r>
            <a:r>
              <a:rPr lang="en-US" sz="1800" dirty="0"/>
              <a:t> in </a:t>
            </a:r>
            <a:r>
              <a:rPr lang="en-US" sz="1800" dirty="0" smtClean="0"/>
              <a:t>watts (</a:t>
            </a:r>
            <a:r>
              <a:rPr lang="en-US" sz="1800" dirty="0"/>
              <a:t>1 watt =1 joule per second),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889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رابط كسهم مستقيم 42"/>
          <p:cNvCxnSpPr/>
          <p:nvPr/>
        </p:nvCxnSpPr>
        <p:spPr>
          <a:xfrm>
            <a:off x="5257800" y="50292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457200" y="50292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1377</Words>
  <Application>Microsoft Office PowerPoint</Application>
  <PresentationFormat>عرض على الشاشة (3:4)‏</PresentationFormat>
  <Paragraphs>283</Paragraphs>
  <Slides>32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Dr.Balsam</dc:creator>
  <cp:lastModifiedBy>د.لطفي غلام</cp:lastModifiedBy>
  <cp:revision>584</cp:revision>
  <dcterms:created xsi:type="dcterms:W3CDTF">2006-08-16T00:00:00Z</dcterms:created>
  <dcterms:modified xsi:type="dcterms:W3CDTF">2017-02-25T20:21:01Z</dcterms:modified>
</cp:coreProperties>
</file>